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88"/>
  </p:notesMasterIdLst>
  <p:sldIdLst>
    <p:sldId id="387" r:id="rId2"/>
    <p:sldId id="499" r:id="rId3"/>
    <p:sldId id="459" r:id="rId4"/>
    <p:sldId id="518" r:id="rId5"/>
    <p:sldId id="423" r:id="rId6"/>
    <p:sldId id="424" r:id="rId7"/>
    <p:sldId id="425" r:id="rId8"/>
    <p:sldId id="426" r:id="rId9"/>
    <p:sldId id="427" r:id="rId10"/>
    <p:sldId id="428" r:id="rId11"/>
    <p:sldId id="498" r:id="rId12"/>
    <p:sldId id="440" r:id="rId13"/>
    <p:sldId id="429" r:id="rId14"/>
    <p:sldId id="430" r:id="rId15"/>
    <p:sldId id="431" r:id="rId16"/>
    <p:sldId id="446" r:id="rId17"/>
    <p:sldId id="432" r:id="rId18"/>
    <p:sldId id="442" r:id="rId19"/>
    <p:sldId id="443" r:id="rId20"/>
    <p:sldId id="444" r:id="rId21"/>
    <p:sldId id="445" r:id="rId22"/>
    <p:sldId id="457" r:id="rId23"/>
    <p:sldId id="447" r:id="rId24"/>
    <p:sldId id="448" r:id="rId25"/>
    <p:sldId id="402" r:id="rId26"/>
    <p:sldId id="399" r:id="rId27"/>
    <p:sldId id="400" r:id="rId28"/>
    <p:sldId id="401" r:id="rId29"/>
    <p:sldId id="421" r:id="rId30"/>
    <p:sldId id="413" r:id="rId31"/>
    <p:sldId id="414" r:id="rId32"/>
    <p:sldId id="415" r:id="rId33"/>
    <p:sldId id="410" r:id="rId34"/>
    <p:sldId id="411" r:id="rId35"/>
    <p:sldId id="412" r:id="rId36"/>
    <p:sldId id="531" r:id="rId37"/>
    <p:sldId id="532" r:id="rId38"/>
    <p:sldId id="533" r:id="rId39"/>
    <p:sldId id="534" r:id="rId40"/>
    <p:sldId id="460" r:id="rId41"/>
    <p:sldId id="465" r:id="rId42"/>
    <p:sldId id="461" r:id="rId43"/>
    <p:sldId id="484" r:id="rId44"/>
    <p:sldId id="485" r:id="rId45"/>
    <p:sldId id="486" r:id="rId46"/>
    <p:sldId id="477" r:id="rId47"/>
    <p:sldId id="478" r:id="rId48"/>
    <p:sldId id="479" r:id="rId49"/>
    <p:sldId id="480" r:id="rId50"/>
    <p:sldId id="481" r:id="rId51"/>
    <p:sldId id="482" r:id="rId52"/>
    <p:sldId id="519" r:id="rId53"/>
    <p:sldId id="483" r:id="rId54"/>
    <p:sldId id="514" r:id="rId55"/>
    <p:sldId id="515" r:id="rId56"/>
    <p:sldId id="516" r:id="rId57"/>
    <p:sldId id="517" r:id="rId58"/>
    <p:sldId id="521" r:id="rId59"/>
    <p:sldId id="522" r:id="rId60"/>
    <p:sldId id="523" r:id="rId61"/>
    <p:sldId id="524" r:id="rId62"/>
    <p:sldId id="525" r:id="rId63"/>
    <p:sldId id="526" r:id="rId64"/>
    <p:sldId id="494" r:id="rId65"/>
    <p:sldId id="495" r:id="rId66"/>
    <p:sldId id="497" r:id="rId67"/>
    <p:sldId id="496" r:id="rId68"/>
    <p:sldId id="441" r:id="rId69"/>
    <p:sldId id="433" r:id="rId70"/>
    <p:sldId id="434" r:id="rId71"/>
    <p:sldId id="435" r:id="rId72"/>
    <p:sldId id="419" r:id="rId73"/>
    <p:sldId id="403" r:id="rId74"/>
    <p:sldId id="404" r:id="rId75"/>
    <p:sldId id="405" r:id="rId76"/>
    <p:sldId id="406" r:id="rId77"/>
    <p:sldId id="420" r:id="rId78"/>
    <p:sldId id="407" r:id="rId79"/>
    <p:sldId id="408" r:id="rId80"/>
    <p:sldId id="409" r:id="rId81"/>
    <p:sldId id="422" r:id="rId82"/>
    <p:sldId id="416" r:id="rId83"/>
    <p:sldId id="417" r:id="rId84"/>
    <p:sldId id="418" r:id="rId85"/>
    <p:sldId id="385" r:id="rId86"/>
    <p:sldId id="520" r:id="rId87"/>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4603"/>
  </p:normalViewPr>
  <p:slideViewPr>
    <p:cSldViewPr snapToGrid="0" snapToObjects="1">
      <p:cViewPr varScale="1">
        <p:scale>
          <a:sx n="110" d="100"/>
          <a:sy n="110" d="100"/>
        </p:scale>
        <p:origin x="1038"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BF26D89-41E0-F943-83C9-71EE4CBBB737}" type="datetimeFigureOut">
              <a:rPr lang="it-IT" smtClean="0"/>
              <a:pPr/>
              <a:t>14/11/2019</a:t>
            </a:fld>
            <a:endParaRPr lang="it-IT"/>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B6440F89-F049-044D-88E8-CBA20864E0E9}" type="slidenum">
              <a:rPr lang="it-IT" smtClean="0"/>
              <a:pPr/>
              <a:t>‹N›</a:t>
            </a:fld>
            <a:endParaRPr lang="it-IT"/>
          </a:p>
        </p:txBody>
      </p:sp>
    </p:spTree>
    <p:extLst>
      <p:ext uri="{BB962C8B-B14F-4D97-AF65-F5344CB8AC3E}">
        <p14:creationId xmlns:p14="http://schemas.microsoft.com/office/powerpoint/2010/main" val="373364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0C525D-1A11-4F5B-B6FF-E275CD95F839}" type="slidenum">
              <a:rPr lang="it-IT" altLang="it-IT">
                <a:latin typeface="Arial" panose="020B0604020202020204" pitchFamily="34" charset="0"/>
              </a:rPr>
              <a:pPr>
                <a:spcBef>
                  <a:spcPct val="0"/>
                </a:spcBef>
              </a:pPr>
              <a:t>1</a:t>
            </a:fld>
            <a:endParaRPr lang="it-IT" altLang="it-IT">
              <a:latin typeface="Arial" panose="020B0604020202020204" pitchFamily="34" charset="0"/>
            </a:endParaRPr>
          </a:p>
        </p:txBody>
      </p:sp>
    </p:spTree>
    <p:extLst>
      <p:ext uri="{BB962C8B-B14F-4D97-AF65-F5344CB8AC3E}">
        <p14:creationId xmlns:p14="http://schemas.microsoft.com/office/powerpoint/2010/main" val="323686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0C525D-1A11-4F5B-B6FF-E275CD95F839}" type="slidenum">
              <a:rPr lang="it-IT" altLang="it-IT">
                <a:latin typeface="Arial" panose="020B0604020202020204" pitchFamily="34" charset="0"/>
              </a:rPr>
              <a:pPr>
                <a:spcBef>
                  <a:spcPct val="0"/>
                </a:spcBef>
              </a:pPr>
              <a:t>86</a:t>
            </a:fld>
            <a:endParaRPr lang="it-IT" altLang="it-IT">
              <a:latin typeface="Arial" panose="020B0604020202020204" pitchFamily="34" charset="0"/>
            </a:endParaRPr>
          </a:p>
        </p:txBody>
      </p:sp>
    </p:spTree>
    <p:extLst>
      <p:ext uri="{BB962C8B-B14F-4D97-AF65-F5344CB8AC3E}">
        <p14:creationId xmlns:p14="http://schemas.microsoft.com/office/powerpoint/2010/main" val="139855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D0CD4A2-EC4A-E54B-8A19-6CB4BEE49A2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5002D5FF-66CD-354F-92F3-401115CE7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076F2AB6-E907-394C-AFFD-ECF246817377}"/>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5" name="Segnaposto piè di pagina 4">
            <a:extLst>
              <a:ext uri="{FF2B5EF4-FFF2-40B4-BE49-F238E27FC236}">
                <a16:creationId xmlns:a16="http://schemas.microsoft.com/office/drawing/2014/main" xmlns="" id="{5BA82025-177F-7B49-9C73-0B0D855C88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48509BD-BC50-A547-B30F-F44FAB9BD5B2}"/>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221642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8327487-1BF1-2745-B4E1-7EBB4F145B5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ED2A516C-C909-AB49-9F23-6D9FEFF5525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xmlns="" id="{BC12B092-7479-D943-8BD5-3BF203BD2665}"/>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5" name="Segnaposto piè di pagina 4">
            <a:extLst>
              <a:ext uri="{FF2B5EF4-FFF2-40B4-BE49-F238E27FC236}">
                <a16:creationId xmlns:a16="http://schemas.microsoft.com/office/drawing/2014/main" xmlns="" id="{4FE2EFD9-98B7-FC4B-85A8-EA9F9AEBBD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4FD060A-8E49-554C-A063-5EF6F70C6A48}"/>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246022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0066E559-F3E8-8347-AD0B-8B29D205229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022DD93-2D85-0E41-AA0F-52CAD524A933}"/>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xmlns="" id="{3F11F15C-0EAC-7C43-8AC2-45E6BBD08EA3}"/>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5" name="Segnaposto piè di pagina 4">
            <a:extLst>
              <a:ext uri="{FF2B5EF4-FFF2-40B4-BE49-F238E27FC236}">
                <a16:creationId xmlns:a16="http://schemas.microsoft.com/office/drawing/2014/main" xmlns="" id="{69BE9822-2931-8349-BD3C-1B60CC1608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F47F0D5-515E-BE48-8FCD-CB9F24DDB279}"/>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175823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CE67D0-1185-4A4B-A7C2-470B18D522C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C61ECF2-8E0B-BF4B-9C7C-233A94646226}"/>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xmlns="" id="{59E8494A-847A-E145-8B83-67DD3C26A978}"/>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5" name="Segnaposto piè di pagina 4">
            <a:extLst>
              <a:ext uri="{FF2B5EF4-FFF2-40B4-BE49-F238E27FC236}">
                <a16:creationId xmlns:a16="http://schemas.microsoft.com/office/drawing/2014/main" xmlns="" id="{165C8FD0-7448-4A46-BC17-7A03B926B2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B9FA384-C62D-F041-8A34-4434C5E96984}"/>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210446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7C078E6-E37B-D04D-BE0F-711B9F3F30B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AF1F8B7-C92E-4E4E-A0E3-CCB65C673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xmlns="" id="{4A830B54-6B4E-3F41-9538-3804DAE97FF2}"/>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5" name="Segnaposto piè di pagina 4">
            <a:extLst>
              <a:ext uri="{FF2B5EF4-FFF2-40B4-BE49-F238E27FC236}">
                <a16:creationId xmlns:a16="http://schemas.microsoft.com/office/drawing/2014/main" xmlns="" id="{48524AB5-E6BC-D746-8C00-EF41DA1EBD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648BB4E-F1C5-7F43-AB4D-EFDD41A40AF2}"/>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208925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8C88E0E-E4C4-394C-8519-96A4C117CD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D5CE14A-C883-A147-B21A-4F5CBE47AC13}"/>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xmlns="" id="{DB39805C-70FB-B649-B79A-EC2B129A87F7}"/>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xmlns="" id="{359A8DF6-F404-7544-A68E-5D9FC5A48FD1}"/>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6" name="Segnaposto piè di pagina 5">
            <a:extLst>
              <a:ext uri="{FF2B5EF4-FFF2-40B4-BE49-F238E27FC236}">
                <a16:creationId xmlns:a16="http://schemas.microsoft.com/office/drawing/2014/main" xmlns="" id="{5BBF8354-5C12-7F45-8591-81A9C81261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A603F49-281B-0241-8E95-213ED4BB30D0}"/>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35656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D19240A-A97C-514E-866C-D7CC3C9CC94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8120688-2AB6-6243-AC1D-FADA330FE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xmlns="" id="{03013C36-3A37-8A44-80A0-FB4668F94FBB}"/>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xmlns="" id="{B2711435-CD92-F246-8DEF-900BEFC3B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xmlns="" id="{49FEF72B-E448-2B48-8B90-5A196072E0E1}"/>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xmlns="" id="{9649C89E-C424-B64B-801D-318BBE7340CF}"/>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8" name="Segnaposto piè di pagina 7">
            <a:extLst>
              <a:ext uri="{FF2B5EF4-FFF2-40B4-BE49-F238E27FC236}">
                <a16:creationId xmlns:a16="http://schemas.microsoft.com/office/drawing/2014/main" xmlns="" id="{97339F8E-2C8C-0F43-806F-42C1C3F3983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8424B1C6-8F47-094E-9CD7-C5C0F50BFFF5}"/>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413286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559C3CA-4F6E-3543-A782-AF27CA2C303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DD97359D-F6A5-0249-9C87-19CD38E1AB49}"/>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4" name="Segnaposto piè di pagina 3">
            <a:extLst>
              <a:ext uri="{FF2B5EF4-FFF2-40B4-BE49-F238E27FC236}">
                <a16:creationId xmlns:a16="http://schemas.microsoft.com/office/drawing/2014/main" xmlns="" id="{51EE2DB2-FD88-104B-8F60-DF23C2968AE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03B888DB-18EC-6944-A652-BF9CACCB257A}"/>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409899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44FD54C6-FD7A-9F41-B2B7-B01AC0DFC459}"/>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3" name="Segnaposto piè di pagina 2">
            <a:extLst>
              <a:ext uri="{FF2B5EF4-FFF2-40B4-BE49-F238E27FC236}">
                <a16:creationId xmlns:a16="http://schemas.microsoft.com/office/drawing/2014/main" xmlns="" id="{FA2BA402-3EDC-254D-AFBF-50A38353D85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FD06A7F1-37DE-0C4C-ADB7-B9078D1AB309}"/>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363302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5D2C8C9-A140-7047-B326-00EA34C9450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DB3F1BD-8DF1-184C-9DCD-03DFC8A8D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xmlns="" id="{CC104C3D-B8FF-DC44-A711-8F23A6CF2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xmlns="" id="{D2166A09-EE75-FB43-B5E7-EB1A40A94A9D}"/>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6" name="Segnaposto piè di pagina 5">
            <a:extLst>
              <a:ext uri="{FF2B5EF4-FFF2-40B4-BE49-F238E27FC236}">
                <a16:creationId xmlns:a16="http://schemas.microsoft.com/office/drawing/2014/main" xmlns="" id="{2F3CAA2C-6DA0-1645-AF77-F685C869346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8497F05-0303-B445-905F-0875BD5BE71C}"/>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304673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78D9888-7B0C-C349-87BC-D6FEF1519F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6379ECBB-B2BE-9347-BCDD-ECF101886A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81F5AED8-7319-8F41-A478-C5E45AD29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xmlns="" id="{62589CBC-8B04-374D-B12B-66D69D30B63F}"/>
              </a:ext>
            </a:extLst>
          </p:cNvPr>
          <p:cNvSpPr>
            <a:spLocks noGrp="1"/>
          </p:cNvSpPr>
          <p:nvPr>
            <p:ph type="dt" sz="half" idx="10"/>
          </p:nvPr>
        </p:nvSpPr>
        <p:spPr/>
        <p:txBody>
          <a:bodyPr/>
          <a:lstStyle/>
          <a:p>
            <a:fld id="{8373AAE2-F7B5-8149-B8F4-38D046DD16F4}" type="datetimeFigureOut">
              <a:rPr lang="it-IT" smtClean="0"/>
              <a:pPr/>
              <a:t>14/11/2019</a:t>
            </a:fld>
            <a:endParaRPr lang="it-IT"/>
          </a:p>
        </p:txBody>
      </p:sp>
      <p:sp>
        <p:nvSpPr>
          <p:cNvPr id="6" name="Segnaposto piè di pagina 5">
            <a:extLst>
              <a:ext uri="{FF2B5EF4-FFF2-40B4-BE49-F238E27FC236}">
                <a16:creationId xmlns:a16="http://schemas.microsoft.com/office/drawing/2014/main" xmlns="" id="{5BBFF914-921F-4448-A074-324242B2824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63EA158-19EB-4B4E-A7A0-952E5F6E4FAB}"/>
              </a:ext>
            </a:extLst>
          </p:cNvPr>
          <p:cNvSpPr>
            <a:spLocks noGrp="1"/>
          </p:cNvSpPr>
          <p:nvPr>
            <p:ph type="sldNum" sz="quarter" idx="12"/>
          </p:nvPr>
        </p:nvSpPr>
        <p:spPr/>
        <p:txBody>
          <a:bodyPr/>
          <a:lstStyle/>
          <a:p>
            <a:fld id="{3D409165-CE53-5744-8049-E6D431A0CD28}" type="slidenum">
              <a:rPr lang="it-IT" smtClean="0"/>
              <a:pPr/>
              <a:t>‹N›</a:t>
            </a:fld>
            <a:endParaRPr lang="it-IT"/>
          </a:p>
        </p:txBody>
      </p:sp>
    </p:spTree>
    <p:extLst>
      <p:ext uri="{BB962C8B-B14F-4D97-AF65-F5344CB8AC3E}">
        <p14:creationId xmlns:p14="http://schemas.microsoft.com/office/powerpoint/2010/main" val="300564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79F9C0BB-DAE9-AC4A-AE15-0B9D22BAC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AFC4990-CF7F-7641-821C-7926BC733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xmlns="" id="{657C43A6-3635-C847-8456-35C7AFFC3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3AAE2-F7B5-8149-B8F4-38D046DD16F4}" type="datetimeFigureOut">
              <a:rPr lang="it-IT" smtClean="0"/>
              <a:pPr/>
              <a:t>14/11/2019</a:t>
            </a:fld>
            <a:endParaRPr lang="it-IT"/>
          </a:p>
        </p:txBody>
      </p:sp>
      <p:sp>
        <p:nvSpPr>
          <p:cNvPr id="5" name="Segnaposto piè di pagina 4">
            <a:extLst>
              <a:ext uri="{FF2B5EF4-FFF2-40B4-BE49-F238E27FC236}">
                <a16:creationId xmlns:a16="http://schemas.microsoft.com/office/drawing/2014/main" xmlns="" id="{06172C89-8813-D440-8ED3-663903FAB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5DB3E9A1-5293-0847-95AB-0A14671C5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9165-CE53-5744-8049-E6D431A0CD28}" type="slidenum">
              <a:rPr lang="it-IT" smtClean="0"/>
              <a:pPr/>
              <a:t>‹N›</a:t>
            </a:fld>
            <a:endParaRPr lang="it-IT"/>
          </a:p>
        </p:txBody>
      </p:sp>
    </p:spTree>
    <p:extLst>
      <p:ext uri="{BB962C8B-B14F-4D97-AF65-F5344CB8AC3E}">
        <p14:creationId xmlns:p14="http://schemas.microsoft.com/office/powerpoint/2010/main" val="162770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2004468" y="1621721"/>
            <a:ext cx="7991475" cy="599691"/>
          </a:xfrm>
        </p:spPr>
        <p:txBody>
          <a:bodyPr>
            <a:noAutofit/>
          </a:bodyPr>
          <a:lstStyle/>
          <a:p>
            <a:r>
              <a:rPr lang="it-IT" sz="2500" b="1" dirty="0" smtClean="0">
                <a:solidFill>
                  <a:srgbClr val="0070C0"/>
                </a:solidFill>
              </a:rPr>
              <a:t>Istituto Pugliese di Ricerche Economiche e Sociali </a:t>
            </a:r>
          </a:p>
          <a:p>
            <a:endParaRPr lang="it-IT" sz="2500" b="1" dirty="0" smtClean="0">
              <a:solidFill>
                <a:srgbClr val="FF0000"/>
              </a:solidFill>
            </a:endParaRPr>
          </a:p>
          <a:p>
            <a:r>
              <a:rPr lang="it-IT" sz="4000" b="1" dirty="0" smtClean="0">
                <a:solidFill>
                  <a:srgbClr val="FF0000"/>
                </a:solidFill>
              </a:rPr>
              <a:t>ANALISI STATISTICA </a:t>
            </a:r>
          </a:p>
          <a:p>
            <a:r>
              <a:rPr lang="it-IT" sz="4000" b="1" smtClean="0">
                <a:solidFill>
                  <a:srgbClr val="FF0000"/>
                </a:solidFill>
              </a:rPr>
              <a:t>DEMO-SOCIO-ECONOMICA </a:t>
            </a:r>
            <a:r>
              <a:rPr lang="it-IT" sz="4000" b="1" dirty="0" smtClean="0">
                <a:solidFill>
                  <a:srgbClr val="FF0000"/>
                </a:solidFill>
              </a:rPr>
              <a:t>DI </a:t>
            </a:r>
          </a:p>
          <a:p>
            <a:r>
              <a:rPr lang="it-IT" sz="4000" b="1" dirty="0" smtClean="0">
                <a:solidFill>
                  <a:srgbClr val="FF0000"/>
                </a:solidFill>
              </a:rPr>
              <a:t>«</a:t>
            </a:r>
            <a:r>
              <a:rPr lang="it-IT" sz="4000" b="1" i="1" dirty="0" smtClean="0">
                <a:solidFill>
                  <a:srgbClr val="FF0000"/>
                </a:solidFill>
              </a:rPr>
              <a:t>CUORE DELLA PUGLIA</a:t>
            </a:r>
            <a:r>
              <a:rPr lang="it-IT" sz="4000" b="1" dirty="0" smtClean="0">
                <a:solidFill>
                  <a:srgbClr val="FF0000"/>
                </a:solidFill>
              </a:rPr>
              <a:t>»</a:t>
            </a:r>
          </a:p>
          <a:p>
            <a:r>
              <a:rPr lang="it-IT" sz="4000" b="1" i="1" dirty="0" smtClean="0">
                <a:solidFill>
                  <a:srgbClr val="C00000"/>
                </a:solidFill>
              </a:rPr>
              <a:t>… ‘parlino’ i numeri! </a:t>
            </a:r>
          </a:p>
          <a:p>
            <a:endParaRPr lang="it-IT" altLang="it-IT" sz="4000" b="1" u="sng" dirty="0" smtClean="0">
              <a:solidFill>
                <a:srgbClr val="C00000"/>
              </a:solidFill>
            </a:endParaRPr>
          </a:p>
          <a:p>
            <a:endParaRPr lang="it-IT" altLang="it-IT" sz="4000" b="1" u="sng" dirty="0">
              <a:solidFill>
                <a:srgbClr val="C00000"/>
              </a:solidFill>
            </a:endParaRPr>
          </a:p>
        </p:txBody>
      </p:sp>
      <p:sp>
        <p:nvSpPr>
          <p:cNvPr id="6" name="Rectangle 3"/>
          <p:cNvSpPr txBox="1">
            <a:spLocks noChangeArrowheads="1"/>
          </p:cNvSpPr>
          <p:nvPr/>
        </p:nvSpPr>
        <p:spPr bwMode="auto">
          <a:xfrm>
            <a:off x="3216072" y="4845117"/>
            <a:ext cx="799147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marL="0" indent="0" algn="r" eaLnBrk="0" hangingPunct="0">
              <a:spcBef>
                <a:spcPct val="20000"/>
              </a:spcBef>
              <a:buNone/>
              <a:defRPr sz="2000" i="1" kern="0">
                <a:solidFill>
                  <a:srgbClr val="0070C0"/>
                </a:solidFill>
                <a:latin typeface="+mn-lt"/>
              </a:defRPr>
            </a:lvl1pPr>
            <a:lvl2pPr indent="0" algn="ctr" eaLnBrk="0" hangingPunct="0">
              <a:spcBef>
                <a:spcPct val="20000"/>
              </a:spcBef>
              <a:buNone/>
              <a:defRPr sz="2800">
                <a:latin typeface="+mn-lt"/>
              </a:defRPr>
            </a:lvl2pPr>
            <a:lvl3pPr indent="0" algn="ctr" eaLnBrk="0" hangingPunct="0">
              <a:spcBef>
                <a:spcPct val="20000"/>
              </a:spcBef>
              <a:buNone/>
              <a:defRPr sz="2400">
                <a:latin typeface="+mn-lt"/>
              </a:defRPr>
            </a:lvl3pPr>
            <a:lvl4pPr indent="0" algn="ctr" eaLnBrk="0" hangingPunct="0">
              <a:spcBef>
                <a:spcPct val="20000"/>
              </a:spcBef>
              <a:buNone/>
              <a:defRPr sz="2000">
                <a:latin typeface="+mn-lt"/>
              </a:defRPr>
            </a:lvl4pPr>
            <a:lvl5pPr indent="0" algn="ctr" eaLnBrk="0" hangingPunct="0">
              <a:spcBef>
                <a:spcPct val="20000"/>
              </a:spcBef>
              <a:buNone/>
              <a:defRPr sz="2000">
                <a:latin typeface="+mn-lt"/>
              </a:defRPr>
            </a:lvl5pPr>
            <a:lvl6pPr indent="0" algn="ctr" fontAlgn="base">
              <a:spcBef>
                <a:spcPct val="20000"/>
              </a:spcBef>
              <a:spcAft>
                <a:spcPct val="0"/>
              </a:spcAft>
              <a:buNone/>
              <a:defRPr sz="2000">
                <a:latin typeface="+mn-lt"/>
              </a:defRPr>
            </a:lvl6pPr>
            <a:lvl7pPr indent="0" algn="ctr" fontAlgn="base">
              <a:spcBef>
                <a:spcPct val="20000"/>
              </a:spcBef>
              <a:spcAft>
                <a:spcPct val="0"/>
              </a:spcAft>
              <a:buNone/>
              <a:defRPr sz="2000">
                <a:latin typeface="+mn-lt"/>
              </a:defRPr>
            </a:lvl7pPr>
            <a:lvl8pPr indent="0" algn="ctr" fontAlgn="base">
              <a:spcBef>
                <a:spcPct val="20000"/>
              </a:spcBef>
              <a:spcAft>
                <a:spcPct val="0"/>
              </a:spcAft>
              <a:buNone/>
              <a:defRPr sz="2000">
                <a:latin typeface="+mn-lt"/>
              </a:defRPr>
            </a:lvl8pPr>
            <a:lvl9pPr indent="0" algn="ctr" fontAlgn="base">
              <a:spcBef>
                <a:spcPct val="20000"/>
              </a:spcBef>
              <a:spcAft>
                <a:spcPct val="0"/>
              </a:spcAft>
              <a:buNone/>
              <a:defRPr sz="2000">
                <a:latin typeface="+mn-lt"/>
              </a:defRPr>
            </a:lvl9pPr>
          </a:lstStyle>
          <a:p>
            <a:endParaRPr lang="it-IT" dirty="0"/>
          </a:p>
          <a:p>
            <a:endParaRPr lang="it-IT" dirty="0"/>
          </a:p>
          <a:p>
            <a:r>
              <a:rPr lang="it-IT" sz="2500" dirty="0"/>
              <a:t>Nunzio </a:t>
            </a:r>
            <a:r>
              <a:rPr lang="it-IT" sz="2500" dirty="0" smtClean="0"/>
              <a:t>Mastrorocco</a:t>
            </a:r>
            <a:endParaRPr lang="it-IT" sz="2500" dirty="0"/>
          </a:p>
        </p:txBody>
      </p:sp>
      <p:sp>
        <p:nvSpPr>
          <p:cNvPr id="7" name="Text Box 7"/>
          <p:cNvSpPr txBox="1">
            <a:spLocks noChangeArrowheads="1"/>
          </p:cNvSpPr>
          <p:nvPr/>
        </p:nvSpPr>
        <p:spPr bwMode="auto">
          <a:xfrm>
            <a:off x="-844867" y="5862918"/>
            <a:ext cx="65369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1300" b="1" i="1" dirty="0" smtClean="0">
                <a:solidFill>
                  <a:srgbClr val="002060"/>
                </a:solidFill>
                <a:latin typeface="Century Gothic" panose="020B0502020202020204" pitchFamily="34" charset="0"/>
              </a:rPr>
              <a:t>Acquaviva delle Fonti, 14 novembre 2019 </a:t>
            </a:r>
            <a:endParaRPr lang="it-IT" altLang="it-IT" sz="1300" b="1" i="1" dirty="0">
              <a:solidFill>
                <a:srgbClr val="002060"/>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42" y="336260"/>
            <a:ext cx="2994116" cy="117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36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68307" y="0"/>
            <a:ext cx="7455386" cy="6858000"/>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14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36393" y="475114"/>
            <a:ext cx="10510868" cy="6335318"/>
          </a:xfrm>
          <a:prstGeom prst="rect">
            <a:avLst/>
          </a:prstGeom>
        </p:spPr>
      </p:pic>
      <p:sp>
        <p:nvSpPr>
          <p:cNvPr id="4" name="Rettangolo 3"/>
          <p:cNvSpPr/>
          <p:nvPr/>
        </p:nvSpPr>
        <p:spPr>
          <a:xfrm>
            <a:off x="3579138" y="75004"/>
            <a:ext cx="4856201" cy="400110"/>
          </a:xfrm>
          <a:prstGeom prst="rect">
            <a:avLst/>
          </a:prstGeom>
          <a:noFill/>
        </p:spPr>
        <p:txBody>
          <a:bodyPr wrap="none" lIns="91440" tIns="45720" rIns="91440" bIns="45720">
            <a:spAutoFit/>
          </a:bodyPr>
          <a:lstStyle/>
          <a:p>
            <a:pPr algn="ctr"/>
            <a:r>
              <a:rPr lang="it-IT" sz="2000" dirty="0" smtClean="0">
                <a:ln w="0"/>
                <a:solidFill>
                  <a:srgbClr val="FF0000"/>
                </a:solidFill>
                <a:effectLst>
                  <a:outerShdw blurRad="38100" dist="25400" dir="5400000" algn="ctr" rotWithShape="0">
                    <a:srgbClr val="6E747A">
                      <a:alpha val="43000"/>
                    </a:srgbClr>
                  </a:outerShdw>
                </a:effectLst>
              </a:rPr>
              <a:t>Struttura della popolazione, valori % ( 2019)</a:t>
            </a:r>
            <a:endParaRPr lang="it-IT" sz="2000" dirty="0">
              <a:ln w="0"/>
              <a:solidFill>
                <a:srgbClr val="FF0000"/>
              </a:solidFill>
              <a:effectLst>
                <a:outerShdw blurRad="38100" dist="25400" dir="5400000" algn="ctr" rotWithShape="0">
                  <a:srgbClr val="6E747A">
                    <a:alpha val="43000"/>
                  </a:srgbClr>
                </a:outerShdw>
              </a:effectLst>
            </a:endParaRPr>
          </a:p>
        </p:txBody>
      </p:sp>
      <p:cxnSp>
        <p:nvCxnSpPr>
          <p:cNvPr id="6" name="Connettore 2 5"/>
          <p:cNvCxnSpPr/>
          <p:nvPr/>
        </p:nvCxnSpPr>
        <p:spPr>
          <a:xfrm>
            <a:off x="2196353" y="5163671"/>
            <a:ext cx="762000" cy="1075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2196353" y="2474259"/>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3110753" y="1559859"/>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2958353" y="2474259"/>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263153" y="5217459"/>
            <a:ext cx="762000" cy="1075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5190565" y="5190565"/>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571565" y="3908612"/>
            <a:ext cx="762000" cy="1075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7348839" y="2581835"/>
            <a:ext cx="762000" cy="1075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7850862" y="3908612"/>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76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4698" y="1736229"/>
            <a:ext cx="9822625" cy="1231106"/>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Indicatori di struttura demografica</a:t>
            </a:r>
          </a:p>
          <a:p>
            <a:pPr algn="ctr"/>
            <a:r>
              <a:rPr lang="it-IT" sz="2000" dirty="0" smtClean="0">
                <a:ln w="0"/>
                <a:solidFill>
                  <a:schemeClr val="accent1"/>
                </a:solidFill>
                <a:effectLst>
                  <a:outerShdw blurRad="38100" dist="25400" dir="5400000" algn="ctr" rotWithShape="0">
                    <a:srgbClr val="6E747A">
                      <a:alpha val="43000"/>
                    </a:srgbClr>
                  </a:outerShdw>
                </a:effectLst>
              </a:rPr>
              <a:t>(al 1° gennaio 2019)</a:t>
            </a:r>
            <a:endParaRPr lang="it-IT" sz="2000" dirty="0">
              <a:ln w="0"/>
              <a:solidFill>
                <a:schemeClr val="accent1"/>
              </a:solidFill>
              <a:effectLst>
                <a:outerShdw blurRad="38100" dist="25400" dir="5400000" algn="ctr" rotWithShape="0">
                  <a:srgbClr val="6E747A">
                    <a:alpha val="43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11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63051" y="121983"/>
            <a:ext cx="8002408" cy="6446384"/>
          </a:xfrm>
          <a:prstGeom prst="rect">
            <a:avLst/>
          </a:prstGeom>
        </p:spPr>
      </p:pic>
      <p:sp>
        <p:nvSpPr>
          <p:cNvPr id="3" name="Rettangolo 2"/>
          <p:cNvSpPr/>
          <p:nvPr/>
        </p:nvSpPr>
        <p:spPr>
          <a:xfrm>
            <a:off x="8068234" y="3541059"/>
            <a:ext cx="3792071" cy="2585323"/>
          </a:xfrm>
          <a:prstGeom prst="rect">
            <a:avLst/>
          </a:prstGeom>
        </p:spPr>
        <p:txBody>
          <a:bodyPr wrap="square">
            <a:spAutoFit/>
          </a:bodyPr>
          <a:lstStyle/>
          <a:p>
            <a:r>
              <a:rPr lang="it-IT" dirty="0">
                <a:solidFill>
                  <a:srgbClr val="C00000"/>
                </a:solidFill>
              </a:rPr>
              <a:t>RAPPORTO DI MASCOLINITA' = indica il rapporto tra maschi e femmine (moltiplicato per 100). Il rapporto </a:t>
            </a:r>
            <a:r>
              <a:rPr lang="it-IT" dirty="0" smtClean="0">
                <a:solidFill>
                  <a:srgbClr val="C00000"/>
                </a:solidFill>
              </a:rPr>
              <a:t>risulta uguale </a:t>
            </a:r>
            <a:r>
              <a:rPr lang="it-IT" dirty="0">
                <a:solidFill>
                  <a:srgbClr val="C00000"/>
                </a:solidFill>
              </a:rPr>
              <a:t>a 100 nell'ipotesi di equilibrio dei due sessi; valori superiori a 100 indicheranno prevalenza del sesso maschile, mentre valori inferiori a 100 significheranno prevalenza del sesso femminile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6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2400" y="0"/>
            <a:ext cx="8522476" cy="6858000"/>
          </a:xfrm>
          <a:prstGeom prst="rect">
            <a:avLst/>
          </a:prstGeom>
        </p:spPr>
      </p:pic>
      <p:sp>
        <p:nvSpPr>
          <p:cNvPr id="3" name="Rettangolo 2"/>
          <p:cNvSpPr/>
          <p:nvPr/>
        </p:nvSpPr>
        <p:spPr>
          <a:xfrm>
            <a:off x="8567299" y="3877323"/>
            <a:ext cx="2620653" cy="2308324"/>
          </a:xfrm>
          <a:prstGeom prst="rect">
            <a:avLst/>
          </a:prstGeom>
        </p:spPr>
        <p:txBody>
          <a:bodyPr wrap="square">
            <a:spAutoFit/>
          </a:bodyPr>
          <a:lstStyle/>
          <a:p>
            <a:r>
              <a:rPr lang="it-IT" dirty="0">
                <a:solidFill>
                  <a:srgbClr val="C00000"/>
                </a:solidFill>
              </a:rPr>
              <a:t>INDICE DEL CARICO SOCIALE = E' il rapporto percentuale tra la popolazione in età non attiva (0-14 anni e  65 anni e oltre) e la popolazione attiva (15-64 anni).</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4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15154" y="0"/>
            <a:ext cx="8310282" cy="6694393"/>
          </a:xfrm>
          <a:prstGeom prst="rect">
            <a:avLst/>
          </a:prstGeom>
        </p:spPr>
      </p:pic>
      <p:sp>
        <p:nvSpPr>
          <p:cNvPr id="3" name="Rettangolo 2"/>
          <p:cNvSpPr/>
          <p:nvPr/>
        </p:nvSpPr>
        <p:spPr>
          <a:xfrm>
            <a:off x="8375434" y="4672460"/>
            <a:ext cx="2868707" cy="1477328"/>
          </a:xfrm>
          <a:prstGeom prst="rect">
            <a:avLst/>
          </a:prstGeom>
        </p:spPr>
        <p:txBody>
          <a:bodyPr wrap="square">
            <a:spAutoFit/>
          </a:bodyPr>
          <a:lstStyle/>
          <a:p>
            <a:r>
              <a:rPr lang="it-IT" dirty="0">
                <a:solidFill>
                  <a:srgbClr val="C00000"/>
                </a:solidFill>
              </a:rPr>
              <a:t>INDICE DI INVECCHIAMENTO = E' dato dal rapporto tra popolazione over 65 anni  e la popolazione totale, moltiplicato per 100.</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59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28917" y="85414"/>
            <a:ext cx="8095748" cy="6521573"/>
          </a:xfrm>
          <a:prstGeom prst="rect">
            <a:avLst/>
          </a:prstGeom>
        </p:spPr>
      </p:pic>
      <p:sp>
        <p:nvSpPr>
          <p:cNvPr id="3" name="Rettangolo 2"/>
          <p:cNvSpPr/>
          <p:nvPr/>
        </p:nvSpPr>
        <p:spPr>
          <a:xfrm>
            <a:off x="8508125" y="4536141"/>
            <a:ext cx="3298393" cy="1477328"/>
          </a:xfrm>
          <a:prstGeom prst="rect">
            <a:avLst/>
          </a:prstGeom>
        </p:spPr>
        <p:txBody>
          <a:bodyPr wrap="square">
            <a:spAutoFit/>
          </a:bodyPr>
          <a:lstStyle/>
          <a:p>
            <a:r>
              <a:rPr lang="it-IT" dirty="0">
                <a:solidFill>
                  <a:srgbClr val="C00000"/>
                </a:solidFill>
              </a:rPr>
              <a:t>INDICE  DI VECCHIAIA = E' dato dal rapporto tra popolazione di 65 anni e più e la popolazione di età 0-14 anni, moltiplicato per 100.</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01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1094" y="0"/>
            <a:ext cx="8042121" cy="6471461"/>
          </a:xfrm>
          <a:prstGeom prst="rect">
            <a:avLst/>
          </a:prstGeom>
        </p:spPr>
      </p:pic>
      <p:sp>
        <p:nvSpPr>
          <p:cNvPr id="3" name="Rettangolo 2"/>
          <p:cNvSpPr/>
          <p:nvPr/>
        </p:nvSpPr>
        <p:spPr>
          <a:xfrm>
            <a:off x="8153215" y="3693459"/>
            <a:ext cx="3303590" cy="1477328"/>
          </a:xfrm>
          <a:prstGeom prst="rect">
            <a:avLst/>
          </a:prstGeom>
        </p:spPr>
        <p:txBody>
          <a:bodyPr wrap="square">
            <a:spAutoFit/>
          </a:bodyPr>
          <a:lstStyle/>
          <a:p>
            <a:r>
              <a:rPr lang="it-IT" dirty="0">
                <a:solidFill>
                  <a:srgbClr val="C00000"/>
                </a:solidFill>
              </a:rPr>
              <a:t>INDICE DI DIPENDENZA ANZIANI = rapporto tra popolazione di 65 anni e più e popolazione in età attiva (15-64 anni), moltiplicato per 100.</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295" y="117974"/>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50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65639" y="264466"/>
            <a:ext cx="8026714" cy="6459063"/>
          </a:xfrm>
          <a:prstGeom prst="rect">
            <a:avLst/>
          </a:prstGeom>
        </p:spPr>
      </p:pic>
      <p:sp>
        <p:nvSpPr>
          <p:cNvPr id="3" name="Rettangolo 2"/>
          <p:cNvSpPr/>
          <p:nvPr/>
        </p:nvSpPr>
        <p:spPr>
          <a:xfrm>
            <a:off x="8292353" y="4252934"/>
            <a:ext cx="3203725" cy="2031325"/>
          </a:xfrm>
          <a:prstGeom prst="rect">
            <a:avLst/>
          </a:prstGeom>
        </p:spPr>
        <p:txBody>
          <a:bodyPr wrap="square">
            <a:spAutoFit/>
          </a:bodyPr>
          <a:lstStyle/>
          <a:p>
            <a:r>
              <a:rPr lang="it-IT" dirty="0">
                <a:solidFill>
                  <a:srgbClr val="C00000"/>
                </a:solidFill>
              </a:rPr>
              <a:t>GRADO DI INVECCHIAMENTO DEGLI ATTIVI = E' dato dal rapporto tra la popolazione potenzialmente attiva più matura (in età 40-64 anni) a quella </a:t>
            </a:r>
            <a:r>
              <a:rPr lang="it-IT" dirty="0" smtClean="0">
                <a:solidFill>
                  <a:srgbClr val="C00000"/>
                </a:solidFill>
              </a:rPr>
              <a:t>più giovane </a:t>
            </a:r>
            <a:r>
              <a:rPr lang="it-IT" dirty="0">
                <a:solidFill>
                  <a:srgbClr val="C00000"/>
                </a:solidFill>
              </a:rPr>
              <a:t>(in età 15-39 anni) moltiplicato per 100.</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666" y="135392"/>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82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7930" y="0"/>
            <a:ext cx="8324194" cy="6705600"/>
          </a:xfrm>
          <a:prstGeom prst="rect">
            <a:avLst/>
          </a:prstGeom>
        </p:spPr>
      </p:pic>
      <p:sp>
        <p:nvSpPr>
          <p:cNvPr id="3" name="Rettangolo 2"/>
          <p:cNvSpPr/>
          <p:nvPr/>
        </p:nvSpPr>
        <p:spPr>
          <a:xfrm>
            <a:off x="8848165" y="3996617"/>
            <a:ext cx="3122116" cy="2031325"/>
          </a:xfrm>
          <a:prstGeom prst="rect">
            <a:avLst/>
          </a:prstGeom>
        </p:spPr>
        <p:txBody>
          <a:bodyPr wrap="square">
            <a:spAutoFit/>
          </a:bodyPr>
          <a:lstStyle/>
          <a:p>
            <a:r>
              <a:rPr lang="it-IT" dirty="0">
                <a:solidFill>
                  <a:srgbClr val="C00000"/>
                </a:solidFill>
              </a:rPr>
              <a:t>INDICE DI RICAMBIO = E' il rapporto percentuale tra la popolazione potenzialmente in uscita dal mondo del lavoro (in età 60-65 anni)  e quella potenzialmente in entrata (in età 15-20).</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9581" y="161518"/>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33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978382" y="2311351"/>
            <a:ext cx="8419652" cy="2308324"/>
          </a:xfrm>
          <a:prstGeom prst="rect">
            <a:avLst/>
          </a:prstGeom>
        </p:spPr>
        <p:txBody>
          <a:bodyPr wrap="square">
            <a:spAutoFit/>
          </a:bodyPr>
          <a:lstStyle/>
          <a:p>
            <a:r>
              <a:rPr lang="it-IT" sz="3600" dirty="0">
                <a:solidFill>
                  <a:srgbClr val="C00000"/>
                </a:solidFill>
                <a:latin typeface="Apple Chancery" panose="03020702040506060504" pitchFamily="66" charset="0"/>
              </a:rPr>
              <a:t>Se qualcosa non può essere espresso in numeri non è scienza: è opinione.</a:t>
            </a:r>
            <a:br>
              <a:rPr lang="it-IT" sz="3600" dirty="0">
                <a:solidFill>
                  <a:srgbClr val="C00000"/>
                </a:solidFill>
                <a:latin typeface="Apple Chancery" panose="03020702040506060504" pitchFamily="66" charset="0"/>
              </a:rPr>
            </a:br>
            <a:endParaRPr lang="it-IT" sz="3600" dirty="0" smtClean="0">
              <a:solidFill>
                <a:srgbClr val="C00000"/>
              </a:solidFill>
              <a:latin typeface="Apple Chancery" panose="03020702040506060504" pitchFamily="66" charset="0"/>
            </a:endParaRPr>
          </a:p>
          <a:p>
            <a:pPr algn="r"/>
            <a:r>
              <a:rPr lang="it-IT" sz="3600" dirty="0" smtClean="0">
                <a:solidFill>
                  <a:srgbClr val="C00000"/>
                </a:solidFill>
                <a:latin typeface="Apple Chancery" panose="03020702040506060504" pitchFamily="66" charset="0"/>
              </a:rPr>
              <a:t>(</a:t>
            </a:r>
            <a:r>
              <a:rPr lang="it-IT" sz="3600" dirty="0">
                <a:solidFill>
                  <a:srgbClr val="C00000"/>
                </a:solidFill>
                <a:latin typeface="Apple Chancery" panose="03020702040506060504" pitchFamily="66" charset="0"/>
              </a:rPr>
              <a:t>Robert Anson </a:t>
            </a:r>
            <a:r>
              <a:rPr lang="it-IT" sz="3600" dirty="0" err="1">
                <a:solidFill>
                  <a:srgbClr val="C00000"/>
                </a:solidFill>
                <a:latin typeface="Apple Chancery" panose="03020702040506060504" pitchFamily="66" charset="0"/>
              </a:rPr>
              <a:t>Heinlein</a:t>
            </a:r>
            <a:r>
              <a:rPr lang="it-IT" sz="3600" dirty="0">
                <a:solidFill>
                  <a:srgbClr val="C00000"/>
                </a:solidFill>
                <a:latin typeface="Apple Chancery" panose="03020702040506060504" pitchFamily="66"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75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8229600" cy="6622324"/>
          </a:xfrm>
          <a:prstGeom prst="rect">
            <a:avLst/>
          </a:prstGeom>
        </p:spPr>
      </p:pic>
      <p:sp>
        <p:nvSpPr>
          <p:cNvPr id="4" name="Rettangolo 3"/>
          <p:cNvSpPr/>
          <p:nvPr/>
        </p:nvSpPr>
        <p:spPr>
          <a:xfrm>
            <a:off x="8229600" y="4787188"/>
            <a:ext cx="3732942" cy="1477328"/>
          </a:xfrm>
          <a:prstGeom prst="rect">
            <a:avLst/>
          </a:prstGeom>
        </p:spPr>
        <p:txBody>
          <a:bodyPr wrap="square">
            <a:spAutoFit/>
          </a:bodyPr>
          <a:lstStyle/>
          <a:p>
            <a:r>
              <a:rPr lang="it-IT" dirty="0">
                <a:solidFill>
                  <a:srgbClr val="C00000"/>
                </a:solidFill>
              </a:rPr>
              <a:t>INDICE DEI GRANDI VECCHI = E' dato dal rapporto tra popolazione di 80 anni e oltre di età  e la popolazione di età 65 anni e oltre moltiplicato per 100</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68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84096" y="170330"/>
            <a:ext cx="8157882" cy="6564614"/>
          </a:xfrm>
          <a:prstGeom prst="rect">
            <a:avLst/>
          </a:prstGeom>
        </p:spPr>
      </p:pic>
      <p:sp>
        <p:nvSpPr>
          <p:cNvPr id="3" name="Rettangolo 2"/>
          <p:cNvSpPr/>
          <p:nvPr/>
        </p:nvSpPr>
        <p:spPr>
          <a:xfrm>
            <a:off x="8641978" y="4518144"/>
            <a:ext cx="3151379" cy="1754326"/>
          </a:xfrm>
          <a:prstGeom prst="rect">
            <a:avLst/>
          </a:prstGeom>
        </p:spPr>
        <p:txBody>
          <a:bodyPr wrap="square">
            <a:spAutoFit/>
          </a:bodyPr>
          <a:lstStyle/>
          <a:p>
            <a:r>
              <a:rPr lang="it-IT" dirty="0">
                <a:solidFill>
                  <a:srgbClr val="C00000"/>
                </a:solidFill>
              </a:rPr>
              <a:t>TASSO GENERICO DI FECONDITA' = E' dato dal rapporto tra il numero complessivo dei nati nell' anno e la popolazione femminile in età feconda (15-49 anni).</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12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23357" y="1736229"/>
            <a:ext cx="5332935" cy="1231106"/>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Presenza straniera</a:t>
            </a:r>
          </a:p>
          <a:p>
            <a:pPr algn="ctr"/>
            <a:r>
              <a:rPr lang="it-IT" sz="2000" dirty="0" smtClean="0">
                <a:ln w="0"/>
                <a:solidFill>
                  <a:schemeClr val="accent1"/>
                </a:solidFill>
                <a:effectLst>
                  <a:outerShdw blurRad="38100" dist="25400" dir="5400000" algn="ctr" rotWithShape="0">
                    <a:srgbClr val="6E747A">
                      <a:alpha val="43000"/>
                    </a:srgbClr>
                  </a:outerShdw>
                </a:effectLst>
              </a:rPr>
              <a:t>(al 1° gennaio 2019)</a:t>
            </a:r>
            <a:endParaRPr lang="it-IT" sz="2000" dirty="0">
              <a:ln w="0"/>
              <a:solidFill>
                <a:schemeClr val="accent1"/>
              </a:solidFill>
              <a:effectLst>
                <a:outerShdw blurRad="38100" dist="25400" dir="5400000" algn="ctr" rotWithShape="0">
                  <a:srgbClr val="6E747A">
                    <a:alpha val="43000"/>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7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91624" y="0"/>
            <a:ext cx="7281294" cy="6740016"/>
          </a:xfrm>
          <a:prstGeom prst="rect">
            <a:avLst/>
          </a:prstGeom>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32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91624" y="1"/>
            <a:ext cx="7290258" cy="6748314"/>
          </a:xfrm>
          <a:prstGeom prst="rect">
            <a:avLst/>
          </a:prstGeom>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89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66181" y="2044005"/>
            <a:ext cx="6459653" cy="923330"/>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La ricchezza dichiarata</a:t>
            </a:r>
            <a:endParaRPr lang="it-IT" sz="5400" dirty="0">
              <a:ln w="0"/>
              <a:solidFill>
                <a:schemeClr val="accent1"/>
              </a:solidFill>
              <a:effectLst>
                <a:outerShdw blurRad="38100" dist="25400" dir="5400000" algn="ctr" rotWithShape="0">
                  <a:srgbClr val="6E747A">
                    <a:alpha val="43000"/>
                  </a:srgbClr>
                </a:outerShdw>
              </a:effectLs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428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916193" y="1"/>
            <a:ext cx="9050168" cy="6617030"/>
          </a:xfrm>
          <a:prstGeom prst="rect">
            <a:avLst/>
          </a:prstGeom>
        </p:spPr>
      </p:pic>
      <p:sp>
        <p:nvSpPr>
          <p:cNvPr id="3" name="Rettangolo 2"/>
          <p:cNvSpPr/>
          <p:nvPr/>
        </p:nvSpPr>
        <p:spPr>
          <a:xfrm>
            <a:off x="9697420" y="3558988"/>
            <a:ext cx="2058784" cy="2585323"/>
          </a:xfrm>
          <a:prstGeom prst="rect">
            <a:avLst/>
          </a:prstGeom>
        </p:spPr>
        <p:txBody>
          <a:bodyPr wrap="square">
            <a:spAutoFit/>
          </a:bodyPr>
          <a:lstStyle/>
          <a:p>
            <a:r>
              <a:rPr lang="it-IT" dirty="0" smtClean="0">
                <a:solidFill>
                  <a:srgbClr val="C00000"/>
                </a:solidFill>
              </a:rPr>
              <a:t>L’indicatore è costruito in funzione dell’ammontare complessivo delle dichiarazioni dei redditi e del numero di contribuenti.  </a:t>
            </a:r>
            <a:endParaRPr lang="it-IT" dirty="0">
              <a:solidFill>
                <a:srgbClr val="C00000"/>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412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42929" y="0"/>
            <a:ext cx="10052310" cy="6837749"/>
          </a:xfrm>
          <a:prstGeom prst="rect">
            <a:avLst/>
          </a:prstGeom>
        </p:spPr>
      </p:pic>
      <p:cxnSp>
        <p:nvCxnSpPr>
          <p:cNvPr id="3" name="Connettore 2 2"/>
          <p:cNvCxnSpPr/>
          <p:nvPr/>
        </p:nvCxnSpPr>
        <p:spPr>
          <a:xfrm>
            <a:off x="3272118" y="1918447"/>
            <a:ext cx="762000" cy="107576"/>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ttore 2 3"/>
          <p:cNvCxnSpPr/>
          <p:nvPr/>
        </p:nvCxnSpPr>
        <p:spPr>
          <a:xfrm>
            <a:off x="2891118" y="5280212"/>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a:off x="5495365" y="2017059"/>
            <a:ext cx="762000" cy="107576"/>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4733365" y="5280212"/>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6481483" y="5334000"/>
            <a:ext cx="762000" cy="107576"/>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7243483" y="2026023"/>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8323729" y="5280212"/>
            <a:ext cx="762000" cy="107576"/>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8704729" y="2017059"/>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9332259" y="2348753"/>
            <a:ext cx="762000" cy="107576"/>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9466729" y="1963271"/>
            <a:ext cx="762000" cy="1075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974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48129" y="0"/>
            <a:ext cx="10121895" cy="6875766"/>
          </a:xfrm>
          <a:prstGeom prst="rect">
            <a:avLst/>
          </a:prstGeom>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950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54586" y="2303929"/>
            <a:ext cx="2882840" cy="1754326"/>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Banca</a:t>
            </a:r>
          </a:p>
          <a:p>
            <a:pPr algn="ctr"/>
            <a:r>
              <a:rPr lang="it-IT" sz="2000" dirty="0" smtClean="0">
                <a:ln w="0"/>
                <a:solidFill>
                  <a:schemeClr val="accent1"/>
                </a:solidFill>
                <a:effectLst>
                  <a:outerShdw blurRad="38100" dist="25400" dir="5400000" algn="ctr" rotWithShape="0">
                    <a:srgbClr val="6E747A">
                      <a:alpha val="43000"/>
                    </a:srgbClr>
                  </a:outerShdw>
                </a:effectLst>
              </a:rPr>
              <a:t>(dati al 1° gennaio 2019)</a:t>
            </a:r>
            <a:r>
              <a:rPr lang="it-IT" sz="5400" dirty="0" smtClean="0">
                <a:ln w="0"/>
                <a:solidFill>
                  <a:schemeClr val="accent1"/>
                </a:solidFill>
                <a:effectLst>
                  <a:outerShdw blurRad="38100" dist="25400" dir="5400000" algn="ctr" rotWithShape="0">
                    <a:srgbClr val="6E747A">
                      <a:alpha val="43000"/>
                    </a:srgbClr>
                  </a:outerShdw>
                </a:effectLst>
              </a:rPr>
              <a:t> </a:t>
            </a:r>
            <a:endParaRPr lang="it-IT" sz="5400" dirty="0">
              <a:ln w="0"/>
              <a:solidFill>
                <a:schemeClr val="accent1"/>
              </a:solidFill>
              <a:effectLst>
                <a:outerShdw blurRad="38100" dist="25400" dir="5400000" algn="ctr" rotWithShape="0">
                  <a:srgbClr val="6E747A">
                    <a:alpha val="43000"/>
                  </a:srgbClr>
                </a:outerShdw>
              </a:effectLst>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00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2513" y="708538"/>
            <a:ext cx="8330870" cy="707886"/>
          </a:xfrm>
          <a:prstGeom prst="rect">
            <a:avLst/>
          </a:prstGeom>
          <a:noFill/>
        </p:spPr>
        <p:txBody>
          <a:bodyPr wrap="none" lIns="91440" tIns="45720" rIns="91440" bIns="45720">
            <a:spAutoFit/>
          </a:bodyPr>
          <a:lstStyle/>
          <a:p>
            <a:pPr algn="ctr"/>
            <a:r>
              <a:rPr lang="it-IT" sz="4000" dirty="0" smtClean="0">
                <a:ln w="0"/>
                <a:solidFill>
                  <a:schemeClr val="accent1"/>
                </a:solidFill>
                <a:effectLst>
                  <a:outerShdw blurRad="38100" dist="25400" dir="5400000" algn="ctr" rotWithShape="0">
                    <a:srgbClr val="6E747A">
                      <a:alpha val="43000"/>
                    </a:srgbClr>
                  </a:outerShdw>
                </a:effectLst>
              </a:rPr>
              <a:t>Elaborazioni sulle seguenti fonti di dati:</a:t>
            </a:r>
            <a:endParaRPr lang="it-IT" sz="4000" dirty="0">
              <a:ln w="0"/>
              <a:solidFill>
                <a:schemeClr val="accent1"/>
              </a:solidFill>
              <a:effectLst>
                <a:outerShdw blurRad="38100" dist="25400" dir="5400000" algn="ctr" rotWithShape="0">
                  <a:srgbClr val="6E747A">
                    <a:alpha val="43000"/>
                  </a:srgbClr>
                </a:outerShdw>
              </a:effectLst>
            </a:endParaRPr>
          </a:p>
        </p:txBody>
      </p:sp>
      <p:sp>
        <p:nvSpPr>
          <p:cNvPr id="3" name="Rettangolo 2"/>
          <p:cNvSpPr/>
          <p:nvPr/>
        </p:nvSpPr>
        <p:spPr>
          <a:xfrm>
            <a:off x="591096" y="1584109"/>
            <a:ext cx="11295102" cy="4893647"/>
          </a:xfrm>
          <a:prstGeom prst="rect">
            <a:avLst/>
          </a:prstGeom>
          <a:noFill/>
        </p:spPr>
        <p:txBody>
          <a:bodyPr wrap="square" lIns="91440" tIns="45720" rIns="91440" bIns="45720">
            <a:spAutoFit/>
          </a:bodyPr>
          <a:lstStyle/>
          <a:p>
            <a:pPr marL="342900" indent="-342900">
              <a:buFontTx/>
              <a:buChar char="-"/>
            </a:pPr>
            <a:r>
              <a:rPr lang="it-IT" sz="2400" dirty="0" smtClean="0">
                <a:ln w="0"/>
                <a:solidFill>
                  <a:srgbClr val="C00000"/>
                </a:solidFill>
                <a:effectLst>
                  <a:outerShdw blurRad="38100" dist="25400" dir="5400000" algn="ctr" rotWithShape="0">
                    <a:srgbClr val="6E747A">
                      <a:alpha val="43000"/>
                    </a:srgbClr>
                  </a:outerShdw>
                </a:effectLst>
              </a:rPr>
              <a:t>ISTAT - Istituto Nazionale di Statistica</a:t>
            </a:r>
          </a:p>
          <a:p>
            <a:pPr marL="342900" indent="-342900">
              <a:buFontTx/>
              <a:buChar char="-"/>
            </a:pPr>
            <a:r>
              <a:rPr lang="it-IT" sz="2400" dirty="0" smtClean="0">
                <a:ln w="0"/>
                <a:solidFill>
                  <a:srgbClr val="C00000"/>
                </a:solidFill>
                <a:effectLst>
                  <a:outerShdw blurRad="38100" dist="25400" dir="5400000" algn="ctr" rotWithShape="0">
                    <a:srgbClr val="6E747A">
                      <a:alpha val="43000"/>
                    </a:srgbClr>
                  </a:outerShdw>
                </a:effectLst>
              </a:rPr>
              <a:t>Piano Regionale per il diritto allo studio – </a:t>
            </a:r>
            <a:r>
              <a:rPr lang="it-IT" sz="2400" dirty="0">
                <a:ln w="0"/>
                <a:solidFill>
                  <a:srgbClr val="C00000"/>
                </a:solidFill>
                <a:effectLst>
                  <a:outerShdw blurRad="38100" dist="25400" dir="5400000" algn="ctr" rotWithShape="0">
                    <a:srgbClr val="6E747A">
                      <a:alpha val="43000"/>
                    </a:srgbClr>
                  </a:outerShdw>
                </a:effectLst>
              </a:rPr>
              <a:t>Regione Puglia, Servizio Scuola, Università e </a:t>
            </a:r>
            <a:r>
              <a:rPr lang="it-IT" sz="2400" dirty="0" smtClean="0">
                <a:ln w="0"/>
                <a:solidFill>
                  <a:srgbClr val="C00000"/>
                </a:solidFill>
                <a:effectLst>
                  <a:outerShdw blurRad="38100" dist="25400" dir="5400000" algn="ctr" rotWithShape="0">
                    <a:srgbClr val="6E747A">
                      <a:alpha val="43000"/>
                    </a:srgbClr>
                  </a:outerShdw>
                </a:effectLst>
              </a:rPr>
              <a:t>Ricerca</a:t>
            </a:r>
            <a:endParaRPr lang="it-IT" sz="2400" dirty="0">
              <a:ln w="0"/>
              <a:solidFill>
                <a:srgbClr val="C00000"/>
              </a:solidFill>
              <a:effectLst>
                <a:outerShdw blurRad="38100" dist="25400" dir="5400000" algn="ctr" rotWithShape="0">
                  <a:srgbClr val="6E747A">
                    <a:alpha val="43000"/>
                  </a:srgbClr>
                </a:outerShdw>
              </a:effectLst>
            </a:endParaRPr>
          </a:p>
          <a:p>
            <a:pPr marL="342900" indent="-342900">
              <a:buFontTx/>
              <a:buChar char="-"/>
            </a:pPr>
            <a:r>
              <a:rPr lang="it-IT" sz="2400" dirty="0" err="1" smtClean="0">
                <a:ln w="0"/>
                <a:solidFill>
                  <a:srgbClr val="C00000"/>
                </a:solidFill>
                <a:effectLst>
                  <a:outerShdw blurRad="38100" dist="25400" dir="5400000" algn="ctr" rotWithShape="0">
                    <a:srgbClr val="6E747A">
                      <a:alpha val="43000"/>
                    </a:srgbClr>
                  </a:outerShdw>
                </a:effectLst>
              </a:rPr>
              <a:t>Infocamere</a:t>
            </a:r>
            <a:r>
              <a:rPr lang="it-IT" sz="2400" dirty="0" smtClean="0">
                <a:ln w="0"/>
                <a:solidFill>
                  <a:srgbClr val="C00000"/>
                </a:solidFill>
                <a:effectLst>
                  <a:outerShdw blurRad="38100" dist="25400" dir="5400000" algn="ctr" rotWithShape="0">
                    <a:srgbClr val="6E747A">
                      <a:alpha val="43000"/>
                    </a:srgbClr>
                  </a:outerShdw>
                </a:effectLst>
              </a:rPr>
              <a:t> – CCIAA di Bari</a:t>
            </a:r>
            <a:endParaRPr lang="it-IT" sz="2400" dirty="0">
              <a:ln w="0"/>
              <a:solidFill>
                <a:srgbClr val="C00000"/>
              </a:solidFill>
              <a:effectLst>
                <a:outerShdw blurRad="38100" dist="25400" dir="5400000" algn="ctr" rotWithShape="0">
                  <a:srgbClr val="6E747A">
                    <a:alpha val="43000"/>
                  </a:srgbClr>
                </a:outerShdw>
              </a:effectLst>
            </a:endParaRPr>
          </a:p>
          <a:p>
            <a:pPr marL="342900" indent="-342900">
              <a:buFontTx/>
              <a:buChar char="-"/>
            </a:pPr>
            <a:r>
              <a:rPr lang="it-IT" sz="2400" dirty="0" smtClean="0">
                <a:ln w="0"/>
                <a:solidFill>
                  <a:srgbClr val="C00000"/>
                </a:solidFill>
                <a:effectLst>
                  <a:outerShdw blurRad="38100" dist="25400" dir="5400000" algn="ctr" rotWithShape="0">
                    <a:srgbClr val="6E747A">
                      <a:alpha val="43000"/>
                    </a:srgbClr>
                  </a:outerShdw>
                </a:effectLst>
              </a:rPr>
              <a:t>Agenzia </a:t>
            </a:r>
            <a:r>
              <a:rPr lang="it-IT" sz="2400" dirty="0">
                <a:ln w="0"/>
                <a:solidFill>
                  <a:srgbClr val="C00000"/>
                </a:solidFill>
                <a:effectLst>
                  <a:outerShdw blurRad="38100" dist="25400" dir="5400000" algn="ctr" rotWithShape="0">
                    <a:srgbClr val="6E747A">
                      <a:alpha val="43000"/>
                    </a:srgbClr>
                  </a:outerShdw>
                </a:effectLst>
              </a:rPr>
              <a:t>regionale del Turismo </a:t>
            </a:r>
            <a:r>
              <a:rPr lang="it-IT" sz="2400" dirty="0" err="1" smtClean="0">
                <a:ln w="0"/>
                <a:solidFill>
                  <a:srgbClr val="C00000"/>
                </a:solidFill>
                <a:effectLst>
                  <a:outerShdw blurRad="38100" dist="25400" dir="5400000" algn="ctr" rotWithShape="0">
                    <a:srgbClr val="6E747A">
                      <a:alpha val="43000"/>
                    </a:srgbClr>
                  </a:outerShdw>
                </a:effectLst>
              </a:rPr>
              <a:t>PugliaPromozione</a:t>
            </a:r>
            <a:r>
              <a:rPr lang="it-IT" sz="2400" dirty="0" smtClean="0">
                <a:ln w="0"/>
                <a:solidFill>
                  <a:srgbClr val="C00000"/>
                </a:solidFill>
                <a:effectLst>
                  <a:outerShdw blurRad="38100" dist="25400" dir="5400000" algn="ctr" rotWithShape="0">
                    <a:srgbClr val="6E747A">
                      <a:alpha val="43000"/>
                    </a:srgbClr>
                  </a:outerShdw>
                </a:effectLst>
              </a:rPr>
              <a:t> – Regione Puglia </a:t>
            </a:r>
            <a:endParaRPr lang="it-IT" sz="2400" dirty="0">
              <a:ln w="0"/>
              <a:solidFill>
                <a:srgbClr val="C00000"/>
              </a:solidFill>
              <a:effectLst>
                <a:outerShdw blurRad="38100" dist="25400" dir="5400000" algn="ctr" rotWithShape="0">
                  <a:srgbClr val="6E747A">
                    <a:alpha val="43000"/>
                  </a:srgbClr>
                </a:outerShdw>
              </a:effectLst>
            </a:endParaRPr>
          </a:p>
          <a:p>
            <a:pPr marL="342900" indent="-342900">
              <a:buFontTx/>
              <a:buChar char="-"/>
            </a:pPr>
            <a:r>
              <a:rPr lang="it-IT" sz="2400" dirty="0">
                <a:ln w="0"/>
                <a:solidFill>
                  <a:srgbClr val="C00000"/>
                </a:solidFill>
                <a:effectLst>
                  <a:outerShdw blurRad="38100" dist="25400" dir="5400000" algn="ctr" rotWithShape="0">
                    <a:srgbClr val="6E747A">
                      <a:alpha val="43000"/>
                    </a:srgbClr>
                  </a:outerShdw>
                </a:effectLst>
              </a:rPr>
              <a:t>Banca d'Italia</a:t>
            </a:r>
          </a:p>
          <a:p>
            <a:pPr marL="342900" indent="-342900">
              <a:buFontTx/>
              <a:buChar char="-"/>
            </a:pPr>
            <a:r>
              <a:rPr lang="it-IT" sz="2400" dirty="0">
                <a:ln w="0"/>
                <a:solidFill>
                  <a:srgbClr val="C00000"/>
                </a:solidFill>
                <a:effectLst>
                  <a:outerShdw blurRad="38100" dist="25400" dir="5400000" algn="ctr" rotWithShape="0">
                    <a:srgbClr val="6E747A">
                      <a:alpha val="43000"/>
                    </a:srgbClr>
                  </a:outerShdw>
                </a:effectLst>
              </a:rPr>
              <a:t>Ministero </a:t>
            </a:r>
            <a:r>
              <a:rPr lang="it-IT" sz="2400" dirty="0" smtClean="0">
                <a:ln w="0"/>
                <a:solidFill>
                  <a:srgbClr val="C00000"/>
                </a:solidFill>
                <a:effectLst>
                  <a:outerShdw blurRad="38100" dist="25400" dir="5400000" algn="ctr" rotWithShape="0">
                    <a:srgbClr val="6E747A">
                      <a:alpha val="43000"/>
                    </a:srgbClr>
                  </a:outerShdw>
                </a:effectLst>
              </a:rPr>
              <a:t>dell'Economia </a:t>
            </a:r>
            <a:r>
              <a:rPr lang="it-IT" sz="2400" dirty="0">
                <a:ln w="0"/>
                <a:solidFill>
                  <a:srgbClr val="C00000"/>
                </a:solidFill>
                <a:effectLst>
                  <a:outerShdw blurRad="38100" dist="25400" dir="5400000" algn="ctr" rotWithShape="0">
                    <a:srgbClr val="6E747A">
                      <a:alpha val="43000"/>
                    </a:srgbClr>
                  </a:outerShdw>
                </a:effectLst>
              </a:rPr>
              <a:t>e delle Finanze</a:t>
            </a:r>
          </a:p>
          <a:p>
            <a:pPr marL="342900" indent="-342900">
              <a:buFontTx/>
              <a:buChar char="-"/>
            </a:pPr>
            <a:r>
              <a:rPr lang="it-IT" sz="2400" dirty="0">
                <a:ln w="0"/>
                <a:solidFill>
                  <a:srgbClr val="C00000"/>
                </a:solidFill>
                <a:effectLst>
                  <a:outerShdw blurRad="38100" dist="25400" dir="5400000" algn="ctr" rotWithShape="0">
                    <a:srgbClr val="6E747A">
                      <a:alpha val="43000"/>
                    </a:srgbClr>
                  </a:outerShdw>
                </a:effectLst>
              </a:rPr>
              <a:t>ISPRA - Catasto Rifiuti Sezione Nazionale </a:t>
            </a:r>
          </a:p>
          <a:p>
            <a:pPr marL="342900" indent="-342900">
              <a:buFontTx/>
              <a:buChar char="-"/>
            </a:pPr>
            <a:r>
              <a:rPr lang="it-IT" sz="2400" dirty="0">
                <a:ln w="0"/>
                <a:solidFill>
                  <a:srgbClr val="C00000"/>
                </a:solidFill>
                <a:effectLst>
                  <a:outerShdw blurRad="38100" dist="25400" dir="5400000" algn="ctr" rotWithShape="0">
                    <a:srgbClr val="6E747A">
                      <a:alpha val="43000"/>
                    </a:srgbClr>
                  </a:outerShdw>
                </a:effectLst>
              </a:rPr>
              <a:t>ISPRA – Sistema Nazionale per la Protezione dell'Ambiente </a:t>
            </a:r>
            <a:r>
              <a:rPr lang="it-IT" sz="2400" dirty="0" smtClean="0">
                <a:ln w="0"/>
                <a:solidFill>
                  <a:srgbClr val="C00000"/>
                </a:solidFill>
                <a:effectLst>
                  <a:outerShdw blurRad="38100" dist="25400" dir="5400000" algn="ctr" rotWithShape="0">
                    <a:srgbClr val="6E747A">
                      <a:alpha val="43000"/>
                    </a:srgbClr>
                  </a:outerShdw>
                </a:effectLst>
              </a:rPr>
              <a:t>– SNPA</a:t>
            </a:r>
          </a:p>
          <a:p>
            <a:pPr marL="342900" indent="-342900">
              <a:buFontTx/>
              <a:buChar char="-"/>
            </a:pPr>
            <a:r>
              <a:rPr lang="it-IT" sz="2400" dirty="0" smtClean="0">
                <a:ln w="0"/>
                <a:solidFill>
                  <a:srgbClr val="C00000"/>
                </a:solidFill>
                <a:effectLst>
                  <a:outerShdw blurRad="38100" dist="25400" dir="5400000" algn="ctr" rotWithShape="0">
                    <a:srgbClr val="6E747A">
                      <a:alpha val="43000"/>
                    </a:srgbClr>
                  </a:outerShdw>
                </a:effectLst>
              </a:rPr>
              <a:t>Osservatorio regionale del Commercio</a:t>
            </a:r>
          </a:p>
          <a:p>
            <a:pPr marL="342900" indent="-342900">
              <a:buFontTx/>
              <a:buChar char="-"/>
            </a:pPr>
            <a:r>
              <a:rPr lang="it-IT" sz="2400" dirty="0" smtClean="0">
                <a:ln w="0"/>
                <a:solidFill>
                  <a:srgbClr val="C00000"/>
                </a:solidFill>
                <a:effectLst>
                  <a:outerShdw blurRad="38100" dist="25400" dir="5400000" algn="ctr" rotWithShape="0">
                    <a:srgbClr val="6E747A">
                      <a:alpha val="43000"/>
                    </a:srgbClr>
                  </a:outerShdw>
                </a:effectLst>
              </a:rPr>
              <a:t>Osservatorio regionale del Rifiuti </a:t>
            </a:r>
          </a:p>
          <a:p>
            <a:pPr marL="342900" indent="-342900">
              <a:buFontTx/>
              <a:buChar char="-"/>
            </a:pPr>
            <a:r>
              <a:rPr lang="it-IT" sz="2400" dirty="0" smtClean="0">
                <a:ln w="0"/>
                <a:solidFill>
                  <a:srgbClr val="C00000"/>
                </a:solidFill>
                <a:effectLst>
                  <a:outerShdw blurRad="38100" dist="25400" dir="5400000" algn="ctr" rotWithShape="0">
                    <a:srgbClr val="6E747A">
                      <a:alpha val="43000"/>
                    </a:srgbClr>
                  </a:outerShdw>
                </a:effectLst>
              </a:rPr>
              <a:t>Presidenza del Consiglio dei Ministri – Dipartimento per le Politiche di coesione (OpenCoesione)</a:t>
            </a:r>
            <a:endParaRPr lang="it-IT" sz="2400" dirty="0">
              <a:ln w="0"/>
              <a:solidFill>
                <a:srgbClr val="C00000"/>
              </a:solidFill>
              <a:effectLst>
                <a:outerShdw blurRad="38100" dist="25400" dir="5400000" algn="ctr" rotWithShape="0">
                  <a:srgbClr val="6E747A">
                    <a:alpha val="43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820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61336" y="0"/>
            <a:ext cx="10269325" cy="6858000"/>
          </a:xfrm>
          <a:prstGeom prst="rect">
            <a:avLst/>
          </a:prstGeom>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99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55640" y="125506"/>
            <a:ext cx="10068413" cy="6732494"/>
          </a:xfrm>
          <a:prstGeom prst="rect">
            <a:avLst/>
          </a:prstGeom>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983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42234" y="0"/>
            <a:ext cx="10081819" cy="6741458"/>
          </a:xfrm>
          <a:prstGeom prst="rect">
            <a:avLst/>
          </a:prstGeom>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34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57931" y="0"/>
            <a:ext cx="9276138" cy="6857999"/>
          </a:xfrm>
          <a:prstGeom prst="rect">
            <a:avLst/>
          </a:prstGeom>
        </p:spPr>
      </p:pic>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78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61895" y="0"/>
            <a:ext cx="9268210" cy="6857999"/>
          </a:xfrm>
          <a:prstGeom prst="rect">
            <a:avLst/>
          </a:prstGeom>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244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24562" y="116540"/>
            <a:ext cx="8989649" cy="6659569"/>
          </a:xfrm>
          <a:prstGeom prst="rect">
            <a:avLst/>
          </a:prstGeom>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36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83532" y="2193412"/>
            <a:ext cx="6094553" cy="923330"/>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Il mercato del lavoro </a:t>
            </a:r>
            <a:endParaRPr lang="it-IT" sz="2000" dirty="0">
              <a:ln w="0"/>
              <a:solidFill>
                <a:schemeClr val="accent1"/>
              </a:solidFill>
              <a:effectLst>
                <a:outerShdw blurRad="38100" dist="25400" dir="5400000" algn="ctr" rotWithShape="0">
                  <a:srgbClr val="6E747A">
                    <a:alpha val="43000"/>
                  </a:srgbClr>
                </a:outerShdw>
              </a:effectLst>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98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a:stretch>
            <a:fillRect/>
          </a:stretch>
        </p:blipFill>
        <p:spPr>
          <a:xfrm>
            <a:off x="1550127" y="603072"/>
            <a:ext cx="8943702" cy="5746985"/>
          </a:xfrm>
          <a:prstGeom prst="rect">
            <a:avLst/>
          </a:prstGeom>
        </p:spPr>
      </p:pic>
    </p:spTree>
    <p:extLst>
      <p:ext uri="{BB962C8B-B14F-4D97-AF65-F5344CB8AC3E}">
        <p14:creationId xmlns:p14="http://schemas.microsoft.com/office/powerpoint/2010/main" val="1254698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la 3"/>
          <p:cNvGraphicFramePr>
            <a:graphicFrameLocks noGrp="1"/>
          </p:cNvGraphicFramePr>
          <p:nvPr>
            <p:extLst>
              <p:ext uri="{D42A27DB-BD31-4B8C-83A1-F6EECF244321}">
                <p14:modId xmlns:p14="http://schemas.microsoft.com/office/powerpoint/2010/main" val="951445942"/>
              </p:ext>
            </p:extLst>
          </p:nvPr>
        </p:nvGraphicFramePr>
        <p:xfrm>
          <a:off x="1187496" y="1149104"/>
          <a:ext cx="9950767" cy="4632818"/>
        </p:xfrm>
        <a:graphic>
          <a:graphicData uri="http://schemas.openxmlformats.org/drawingml/2006/table">
            <a:tbl>
              <a:tblPr>
                <a:tableStyleId>{5C22544A-7EE6-4342-B048-85BDC9FD1C3A}</a:tableStyleId>
              </a:tblPr>
              <a:tblGrid>
                <a:gridCol w="3962116"/>
                <a:gridCol w="859254"/>
                <a:gridCol w="859254"/>
                <a:gridCol w="859254"/>
                <a:gridCol w="859254"/>
                <a:gridCol w="859254"/>
                <a:gridCol w="891192"/>
                <a:gridCol w="801189"/>
              </a:tblGrid>
              <a:tr h="1281488">
                <a:tc>
                  <a:txBody>
                    <a:bodyPr/>
                    <a:lstStyle/>
                    <a:p>
                      <a:pPr algn="ctr" fontAlgn="ctr"/>
                      <a:r>
                        <a:rPr lang="it-IT" sz="1600" b="1" u="none" strike="noStrike" dirty="0" smtClean="0">
                          <a:effectLst/>
                          <a:latin typeface="Garamond" panose="02020404030301010803" pitchFamily="18" charset="0"/>
                        </a:rPr>
                        <a:t>Sistemi</a:t>
                      </a:r>
                      <a:r>
                        <a:rPr lang="it-IT" sz="1600" b="1" u="none" strike="noStrike" baseline="0" dirty="0" smtClean="0">
                          <a:effectLst/>
                          <a:latin typeface="Garamond" panose="02020404030301010803" pitchFamily="18" charset="0"/>
                        </a:rPr>
                        <a:t> Locali del Lavoro </a:t>
                      </a:r>
                    </a:p>
                    <a:p>
                      <a:pPr algn="ctr" fontAlgn="ctr"/>
                      <a:r>
                        <a:rPr lang="it-IT" sz="1600" b="1" i="0" u="none" strike="noStrike" baseline="0" dirty="0" smtClean="0">
                          <a:solidFill>
                            <a:srgbClr val="000000"/>
                          </a:solidFill>
                          <a:effectLst/>
                          <a:latin typeface="Garamond" panose="02020404030301010803" pitchFamily="18" charset="0"/>
                        </a:rPr>
                        <a:t>(Media 2017)</a:t>
                      </a:r>
                      <a:endParaRPr lang="it-IT" sz="1600" b="1" i="0" u="none" strike="noStrike" dirty="0">
                        <a:solidFill>
                          <a:srgbClr val="000000"/>
                        </a:solidFill>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dirty="0">
                          <a:effectLst/>
                          <a:latin typeface="Garamond" panose="02020404030301010803" pitchFamily="18" charset="0"/>
                        </a:rPr>
                        <a:t>Occupati</a:t>
                      </a:r>
                      <a:endParaRPr lang="it-IT" sz="1600" b="1"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dirty="0">
                          <a:effectLst/>
                          <a:latin typeface="Garamond" panose="02020404030301010803" pitchFamily="18" charset="0"/>
                        </a:rPr>
                        <a:t>In cerca di occupazione</a:t>
                      </a:r>
                      <a:endParaRPr lang="it-IT" sz="1600" b="1"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dirty="0">
                          <a:effectLst/>
                          <a:latin typeface="Garamond" panose="02020404030301010803" pitchFamily="18" charset="0"/>
                        </a:rPr>
                        <a:t>Forze di lavoro</a:t>
                      </a:r>
                      <a:endParaRPr lang="it-IT" sz="1600" b="1"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dirty="0">
                          <a:effectLst/>
                          <a:latin typeface="Garamond" panose="02020404030301010803" pitchFamily="18" charset="0"/>
                        </a:rPr>
                        <a:t>Non forze di lavoro in età 15 anni e più</a:t>
                      </a:r>
                      <a:endParaRPr lang="it-IT" sz="1600" b="1"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dirty="0">
                          <a:effectLst/>
                          <a:latin typeface="Garamond" panose="02020404030301010803" pitchFamily="18" charset="0"/>
                        </a:rPr>
                        <a:t>Tasso di attività</a:t>
                      </a:r>
                      <a:endParaRPr lang="it-IT" sz="1600" b="1"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dirty="0">
                          <a:effectLst/>
                          <a:latin typeface="Garamond" panose="02020404030301010803" pitchFamily="18" charset="0"/>
                        </a:rPr>
                        <a:t>Tasso di occupa-zione </a:t>
                      </a:r>
                      <a:endParaRPr lang="it-IT" sz="1600" b="1"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dirty="0">
                          <a:effectLst/>
                          <a:latin typeface="Garamond" panose="02020404030301010803" pitchFamily="18" charset="0"/>
                        </a:rPr>
                        <a:t>Tasso di </a:t>
                      </a:r>
                      <a:r>
                        <a:rPr lang="it-IT" sz="1600" b="1" u="none" strike="noStrike" dirty="0" err="1">
                          <a:effectLst/>
                          <a:latin typeface="Garamond" panose="02020404030301010803" pitchFamily="18" charset="0"/>
                        </a:rPr>
                        <a:t>disoccu-pazione</a:t>
                      </a:r>
                      <a:endParaRPr lang="it-IT" sz="1600" b="1"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8480">
                <a:tc>
                  <a:txBody>
                    <a:bodyPr/>
                    <a:lstStyle/>
                    <a:p>
                      <a:pPr algn="ctr" fontAlgn="ctr"/>
                      <a:r>
                        <a:rPr lang="it-IT" sz="1600" b="1" u="none" strike="noStrike" dirty="0">
                          <a:solidFill>
                            <a:srgbClr val="C00000"/>
                          </a:solidFill>
                          <a:effectLst/>
                          <a:latin typeface="Garamond" panose="02020404030301010803" pitchFamily="18" charset="0"/>
                        </a:rPr>
                        <a:t>Acquaviva delle Fonti</a:t>
                      </a:r>
                      <a:r>
                        <a:rPr lang="it-IT" sz="1600" u="none" strike="noStrike" dirty="0">
                          <a:effectLst/>
                          <a:latin typeface="Garamond" panose="02020404030301010803" pitchFamily="18" charset="0"/>
                        </a:rPr>
                        <a:t>, </a:t>
                      </a:r>
                      <a:r>
                        <a:rPr lang="it-IT" sz="1600" b="1" u="none" strike="noStrike" kern="1200" dirty="0">
                          <a:solidFill>
                            <a:srgbClr val="C00000"/>
                          </a:solidFill>
                          <a:effectLst/>
                          <a:latin typeface="Garamond" panose="02020404030301010803" pitchFamily="18" charset="0"/>
                          <a:ea typeface="+mn-ea"/>
                          <a:cs typeface="+mn-cs"/>
                        </a:rPr>
                        <a:t>Cassano delle Murge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11.203</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2.626</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13.829</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16.871</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dirty="0">
                          <a:solidFill>
                            <a:schemeClr val="dk1"/>
                          </a:solidFill>
                          <a:effectLst/>
                          <a:latin typeface="Garamond" panose="02020404030301010803" pitchFamily="18" charset="0"/>
                          <a:ea typeface="+mn-ea"/>
                          <a:cs typeface="+mn-cs"/>
                        </a:rPr>
                        <a:t>45,0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dirty="0">
                          <a:solidFill>
                            <a:schemeClr val="dk1"/>
                          </a:solidFill>
                          <a:effectLst/>
                          <a:latin typeface="Garamond" panose="02020404030301010803" pitchFamily="18" charset="0"/>
                          <a:ea typeface="+mn-ea"/>
                          <a:cs typeface="+mn-cs"/>
                        </a:rPr>
                        <a:t>36,5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a:solidFill>
                            <a:schemeClr val="dk1"/>
                          </a:solidFill>
                          <a:effectLst/>
                          <a:latin typeface="Garamond" panose="02020404030301010803" pitchFamily="18" charset="0"/>
                          <a:ea typeface="+mn-ea"/>
                          <a:cs typeface="+mn-cs"/>
                        </a:rPr>
                        <a:t>19,0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0418">
                <a:tc>
                  <a:txBody>
                    <a:bodyPr/>
                    <a:lstStyle/>
                    <a:p>
                      <a:pPr algn="ctr" fontAlgn="ctr"/>
                      <a:r>
                        <a:rPr lang="it-IT" sz="1600" u="none" strike="noStrike" dirty="0">
                          <a:effectLst/>
                          <a:latin typeface="Garamond" panose="02020404030301010803" pitchFamily="18" charset="0"/>
                        </a:rPr>
                        <a:t>Adelfia, </a:t>
                      </a:r>
                      <a:r>
                        <a:rPr lang="it-IT" sz="1600" b="1" u="none" strike="noStrike" kern="1200" dirty="0">
                          <a:solidFill>
                            <a:srgbClr val="C00000"/>
                          </a:solidFill>
                          <a:effectLst/>
                          <a:latin typeface="Garamond" panose="02020404030301010803" pitchFamily="18" charset="0"/>
                          <a:ea typeface="+mn-ea"/>
                          <a:cs typeface="+mn-cs"/>
                        </a:rPr>
                        <a:t>Altamura, </a:t>
                      </a:r>
                      <a:r>
                        <a:rPr lang="it-IT" sz="1600" u="none" strike="noStrike" dirty="0">
                          <a:effectLst/>
                          <a:latin typeface="Garamond" panose="02020404030301010803" pitchFamily="18" charset="0"/>
                        </a:rPr>
                        <a:t>Bari, Binetto, Bitetto, Bitonto, Bitritto, Capurso, </a:t>
                      </a:r>
                      <a:r>
                        <a:rPr lang="it-IT" sz="1600" b="1" u="none" strike="noStrike" kern="1200" dirty="0">
                          <a:solidFill>
                            <a:srgbClr val="C00000"/>
                          </a:solidFill>
                          <a:effectLst/>
                          <a:latin typeface="Garamond" panose="02020404030301010803" pitchFamily="18" charset="0"/>
                          <a:ea typeface="+mn-ea"/>
                          <a:cs typeface="+mn-cs"/>
                        </a:rPr>
                        <a:t>Casamassima, Cellamare</a:t>
                      </a:r>
                      <a:r>
                        <a:rPr lang="it-IT" sz="1600" u="none" strike="noStrike" dirty="0">
                          <a:effectLst/>
                          <a:latin typeface="Garamond" panose="02020404030301010803" pitchFamily="18" charset="0"/>
                        </a:rPr>
                        <a:t>, Conversano, Grumo Appula, Modugno, Mola di Bari, Palo del Colle, Sannicandro di Bari, Santeramo in Colle, Toritto, Triggiano, Valenzano</a:t>
                      </a:r>
                      <a:endParaRPr lang="it-IT" sz="1600" b="0" i="0" u="none" strike="noStrike" dirty="0">
                        <a:solidFill>
                          <a:srgbClr val="000000"/>
                        </a:solidFill>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227.766</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51.699</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279.465</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364.476</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kern="1200" dirty="0">
                          <a:solidFill>
                            <a:srgbClr val="C00000"/>
                          </a:solidFill>
                          <a:effectLst/>
                          <a:latin typeface="Garamond" panose="02020404030301010803" pitchFamily="18" charset="0"/>
                          <a:ea typeface="+mn-ea"/>
                          <a:cs typeface="+mn-cs"/>
                        </a:rPr>
                        <a:t>43,4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kern="1200" dirty="0">
                          <a:solidFill>
                            <a:srgbClr val="C00000"/>
                          </a:solidFill>
                          <a:effectLst/>
                          <a:latin typeface="Garamond" panose="02020404030301010803" pitchFamily="18" charset="0"/>
                          <a:ea typeface="+mn-ea"/>
                          <a:cs typeface="+mn-cs"/>
                        </a:rPr>
                        <a:t>35,4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dirty="0">
                          <a:solidFill>
                            <a:schemeClr val="dk1"/>
                          </a:solidFill>
                          <a:effectLst/>
                          <a:latin typeface="Garamond" panose="02020404030301010803" pitchFamily="18" charset="0"/>
                          <a:ea typeface="+mn-ea"/>
                          <a:cs typeface="+mn-cs"/>
                        </a:rPr>
                        <a:t>18,5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5608">
                <a:tc>
                  <a:txBody>
                    <a:bodyPr/>
                    <a:lstStyle/>
                    <a:p>
                      <a:pPr algn="ctr" fontAlgn="ctr"/>
                      <a:r>
                        <a:rPr lang="it-IT" sz="1600" b="1" u="none" strike="noStrike" kern="1200" dirty="0">
                          <a:solidFill>
                            <a:srgbClr val="C00000"/>
                          </a:solidFill>
                          <a:effectLst/>
                          <a:latin typeface="Garamond" panose="02020404030301010803" pitchFamily="18" charset="0"/>
                          <a:ea typeface="+mn-ea"/>
                          <a:cs typeface="+mn-cs"/>
                        </a:rPr>
                        <a:t>Corato, </a:t>
                      </a:r>
                      <a:r>
                        <a:rPr lang="it-IT" sz="1600" u="none" strike="noStrike" dirty="0">
                          <a:effectLst/>
                          <a:latin typeface="Garamond" panose="02020404030301010803" pitchFamily="18" charset="0"/>
                        </a:rPr>
                        <a:t>Ruvo di Puglia</a:t>
                      </a:r>
                      <a:endParaRPr lang="it-IT" sz="1600" b="0" i="0" u="none" strike="noStrike" dirty="0">
                        <a:solidFill>
                          <a:srgbClr val="000000"/>
                        </a:solidFill>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23.203</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4.373</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27.576</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35.184</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a:solidFill>
                            <a:schemeClr val="dk1"/>
                          </a:solidFill>
                          <a:effectLst/>
                          <a:latin typeface="Garamond" panose="02020404030301010803" pitchFamily="18" charset="0"/>
                          <a:ea typeface="+mn-ea"/>
                          <a:cs typeface="+mn-cs"/>
                        </a:rPr>
                        <a:t>43,9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a:solidFill>
                            <a:schemeClr val="dk1"/>
                          </a:solidFill>
                          <a:effectLst/>
                          <a:latin typeface="Garamond" panose="02020404030301010803" pitchFamily="18" charset="0"/>
                          <a:ea typeface="+mn-ea"/>
                          <a:cs typeface="+mn-cs"/>
                        </a:rPr>
                        <a:t>37,0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dirty="0">
                          <a:solidFill>
                            <a:schemeClr val="dk1"/>
                          </a:solidFill>
                          <a:effectLst/>
                          <a:latin typeface="Garamond" panose="02020404030301010803" pitchFamily="18" charset="0"/>
                          <a:ea typeface="+mn-ea"/>
                          <a:cs typeface="+mn-cs"/>
                        </a:rPr>
                        <a:t>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5608">
                <a:tc>
                  <a:txBody>
                    <a:bodyPr/>
                    <a:lstStyle/>
                    <a:p>
                      <a:pPr algn="ctr" fontAlgn="ctr"/>
                      <a:r>
                        <a:rPr lang="it-IT" sz="1600" b="1" u="none" strike="noStrike" kern="1200" dirty="0">
                          <a:solidFill>
                            <a:srgbClr val="C00000"/>
                          </a:solidFill>
                          <a:effectLst/>
                          <a:latin typeface="Garamond" panose="02020404030301010803" pitchFamily="18" charset="0"/>
                          <a:ea typeface="+mn-ea"/>
                          <a:cs typeface="+mn-cs"/>
                        </a:rPr>
                        <a:t>Gravina in Puglia</a:t>
                      </a:r>
                      <a:r>
                        <a:rPr lang="it-IT" sz="1600" u="none" strike="noStrike" dirty="0">
                          <a:effectLst/>
                          <a:latin typeface="Garamond" panose="02020404030301010803" pitchFamily="18" charset="0"/>
                        </a:rPr>
                        <a:t>, Poggiorsini</a:t>
                      </a:r>
                      <a:endParaRPr lang="it-IT" sz="1600" b="0" i="0" u="none" strike="noStrike" dirty="0">
                        <a:solidFill>
                          <a:srgbClr val="000000"/>
                        </a:solidFill>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1.402</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3.722</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17.742</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20.357</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a:solidFill>
                            <a:schemeClr val="dk1"/>
                          </a:solidFill>
                          <a:effectLst/>
                          <a:latin typeface="Garamond" panose="02020404030301010803" pitchFamily="18" charset="0"/>
                          <a:ea typeface="+mn-ea"/>
                          <a:cs typeface="+mn-cs"/>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a:solidFill>
                            <a:schemeClr val="dk1"/>
                          </a:solidFill>
                          <a:effectLst/>
                          <a:latin typeface="Garamond" panose="02020404030301010803" pitchFamily="18" charset="0"/>
                          <a:ea typeface="+mn-ea"/>
                          <a:cs typeface="+mn-cs"/>
                        </a:rPr>
                        <a:t>36,8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kern="1200" dirty="0">
                          <a:solidFill>
                            <a:srgbClr val="C00000"/>
                          </a:solidFill>
                          <a:effectLst/>
                          <a:latin typeface="Garamond" panose="02020404030301010803" pitchFamily="18" charset="0"/>
                          <a:ea typeface="+mn-ea"/>
                          <a:cs typeface="+mn-cs"/>
                        </a:rPr>
                        <a:t>21,0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5608">
                <a:tc>
                  <a:txBody>
                    <a:bodyPr/>
                    <a:lstStyle/>
                    <a:p>
                      <a:pPr algn="ctr" fontAlgn="ctr"/>
                      <a:r>
                        <a:rPr lang="it-IT" sz="1600" u="none" strike="noStrike" dirty="0">
                          <a:effectLst/>
                          <a:latin typeface="Garamond" panose="02020404030301010803" pitchFamily="18" charset="0"/>
                        </a:rPr>
                        <a:t>Castellana Grotte, Noci, </a:t>
                      </a:r>
                      <a:r>
                        <a:rPr lang="it-IT" sz="1600" b="1" u="none" strike="noStrike" kern="1200" dirty="0">
                          <a:solidFill>
                            <a:srgbClr val="C00000"/>
                          </a:solidFill>
                          <a:effectLst/>
                          <a:latin typeface="Garamond" panose="02020404030301010803" pitchFamily="18" charset="0"/>
                          <a:ea typeface="+mn-ea"/>
                          <a:cs typeface="+mn-cs"/>
                        </a:rPr>
                        <a:t>Putignano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22.542</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4.613</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27.155</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30.203</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kern="1200" dirty="0">
                          <a:solidFill>
                            <a:srgbClr val="002060"/>
                          </a:solidFill>
                          <a:effectLst/>
                          <a:latin typeface="Garamond" panose="02020404030301010803" pitchFamily="18" charset="0"/>
                          <a:ea typeface="+mn-ea"/>
                          <a:cs typeface="+mn-cs"/>
                        </a:rPr>
                        <a:t>47,3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kern="1200" dirty="0">
                          <a:solidFill>
                            <a:srgbClr val="002060"/>
                          </a:solidFill>
                          <a:effectLst/>
                          <a:latin typeface="Garamond" panose="02020404030301010803" pitchFamily="18" charset="0"/>
                          <a:ea typeface="+mn-ea"/>
                          <a:cs typeface="+mn-cs"/>
                        </a:rPr>
                        <a:t>39,3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dirty="0">
                          <a:solidFill>
                            <a:schemeClr val="dk1"/>
                          </a:solidFill>
                          <a:effectLst/>
                          <a:latin typeface="Garamond" panose="02020404030301010803" pitchFamily="18" charset="0"/>
                          <a:ea typeface="+mn-ea"/>
                          <a:cs typeface="+mn-cs"/>
                        </a:rPr>
                        <a:t>17,0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5608">
                <a:tc>
                  <a:txBody>
                    <a:bodyPr/>
                    <a:lstStyle/>
                    <a:p>
                      <a:pPr algn="ctr" fontAlgn="ctr"/>
                      <a:r>
                        <a:rPr lang="it-IT" sz="1600" u="none" strike="noStrike" dirty="0">
                          <a:effectLst/>
                          <a:latin typeface="Garamond" panose="02020404030301010803" pitchFamily="18" charset="0"/>
                        </a:rPr>
                        <a:t>Noicattaro, </a:t>
                      </a:r>
                      <a:r>
                        <a:rPr lang="it-IT" sz="1600" b="1" u="none" strike="noStrike" kern="1200" dirty="0">
                          <a:solidFill>
                            <a:srgbClr val="C00000"/>
                          </a:solidFill>
                          <a:effectLst/>
                          <a:latin typeface="Garamond" panose="02020404030301010803" pitchFamily="18" charset="0"/>
                          <a:ea typeface="+mn-ea"/>
                          <a:cs typeface="+mn-cs"/>
                        </a:rPr>
                        <a:t>Rutigliano, Turi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18.756</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3.202</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21.958</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dirty="0" smtClean="0">
                          <a:effectLst/>
                          <a:latin typeface="Garamond" panose="02020404030301010803" pitchFamily="18" charset="0"/>
                        </a:rPr>
                        <a:t>27.713</a:t>
                      </a:r>
                      <a:endParaRPr lang="it-IT" sz="1600" b="0" i="0" u="none" strike="noStrike" dirty="0">
                        <a:effectLst/>
                        <a:latin typeface="Garamond" panose="020204040303010108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dirty="0" smtClean="0">
                          <a:solidFill>
                            <a:schemeClr val="dk1"/>
                          </a:solidFill>
                          <a:effectLst/>
                          <a:latin typeface="Garamond" panose="02020404030301010803" pitchFamily="18" charset="0"/>
                          <a:ea typeface="+mn-ea"/>
                          <a:cs typeface="+mn-cs"/>
                        </a:rPr>
                        <a:t>44,2</a:t>
                      </a:r>
                      <a:endParaRPr lang="it-IT" sz="1600" u="none" strike="noStrike" kern="1200" dirty="0">
                        <a:solidFill>
                          <a:schemeClr val="dk1"/>
                        </a:solidFill>
                        <a:effectLst/>
                        <a:latin typeface="Garamond" panose="02020404030301010803" pitchFamily="18"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u="none" strike="noStrike" kern="1200" dirty="0" smtClean="0">
                          <a:solidFill>
                            <a:schemeClr val="dk1"/>
                          </a:solidFill>
                          <a:effectLst/>
                          <a:latin typeface="Garamond" panose="02020404030301010803" pitchFamily="18" charset="0"/>
                          <a:ea typeface="+mn-ea"/>
                          <a:cs typeface="+mn-cs"/>
                        </a:rPr>
                        <a:t>37,8</a:t>
                      </a:r>
                      <a:endParaRPr lang="it-IT" sz="1600" u="none" strike="noStrike" kern="1200" dirty="0">
                        <a:solidFill>
                          <a:schemeClr val="dk1"/>
                        </a:solidFill>
                        <a:effectLst/>
                        <a:latin typeface="Garamond" panose="02020404030301010803" pitchFamily="18"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u="none" strike="noStrike" kern="1200" dirty="0" smtClean="0">
                          <a:solidFill>
                            <a:srgbClr val="002060"/>
                          </a:solidFill>
                          <a:effectLst/>
                          <a:latin typeface="Garamond" panose="02020404030301010803" pitchFamily="18" charset="0"/>
                          <a:ea typeface="+mn-ea"/>
                          <a:cs typeface="+mn-cs"/>
                        </a:rPr>
                        <a:t>14,6</a:t>
                      </a:r>
                      <a:endParaRPr lang="it-IT" sz="1600" b="1" u="none" strike="noStrike" kern="1200" dirty="0">
                        <a:solidFill>
                          <a:srgbClr val="002060"/>
                        </a:solidFill>
                        <a:effectLst/>
                        <a:latin typeface="Garamond" panose="02020404030301010803" pitchFamily="18"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12278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046" y="65723"/>
            <a:ext cx="1375954" cy="5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3"/>
          <a:stretch>
            <a:fillRect/>
          </a:stretch>
        </p:blipFill>
        <p:spPr>
          <a:xfrm>
            <a:off x="261257" y="164752"/>
            <a:ext cx="9448800" cy="6601521"/>
          </a:xfrm>
          <a:prstGeom prst="rect">
            <a:avLst/>
          </a:prstGeom>
        </p:spPr>
      </p:pic>
      <p:sp>
        <p:nvSpPr>
          <p:cNvPr id="5" name="Rettangolo 4"/>
          <p:cNvSpPr/>
          <p:nvPr/>
        </p:nvSpPr>
        <p:spPr>
          <a:xfrm>
            <a:off x="9396549" y="3465513"/>
            <a:ext cx="2795451" cy="2862322"/>
          </a:xfrm>
          <a:prstGeom prst="rect">
            <a:avLst/>
          </a:prstGeom>
        </p:spPr>
        <p:txBody>
          <a:bodyPr wrap="square">
            <a:spAutoFit/>
          </a:bodyPr>
          <a:lstStyle/>
          <a:p>
            <a:r>
              <a:rPr lang="it-IT" dirty="0" smtClean="0">
                <a:solidFill>
                  <a:srgbClr val="002060"/>
                </a:solidFill>
              </a:rPr>
              <a:t>Il dato relativo a Italia, Puglia e Provincia di Bari è osservato (Istat).</a:t>
            </a:r>
          </a:p>
          <a:p>
            <a:endParaRPr lang="it-IT" dirty="0" smtClean="0">
              <a:solidFill>
                <a:srgbClr val="002060"/>
              </a:solidFill>
            </a:endParaRPr>
          </a:p>
          <a:p>
            <a:r>
              <a:rPr lang="it-IT" dirty="0" smtClean="0">
                <a:solidFill>
                  <a:srgbClr val="C00000"/>
                </a:solidFill>
              </a:rPr>
              <a:t>I tassi relativi ai comuni sono stimati in funzione delle variazioni di occupati registrate nell’ambito dei SLL osservati nel 2011 e nel 2017. </a:t>
            </a:r>
            <a:endParaRPr lang="it-IT" dirty="0">
              <a:solidFill>
                <a:srgbClr val="C00000"/>
              </a:solidFill>
            </a:endParaRPr>
          </a:p>
        </p:txBody>
      </p:sp>
    </p:spTree>
    <p:extLst>
      <p:ext uri="{BB962C8B-B14F-4D97-AF65-F5344CB8AC3E}">
        <p14:creationId xmlns:p14="http://schemas.microsoft.com/office/powerpoint/2010/main" val="13401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83178" y="268941"/>
            <a:ext cx="6008658" cy="5750292"/>
          </a:xfrm>
          <a:prstGeom prst="rect">
            <a:avLst/>
          </a:prstGeom>
        </p:spPr>
        <p:txBody>
          <a:bodyPr wrap="square">
            <a:spAutoFit/>
          </a:bodyPr>
          <a:lstStyle/>
          <a:p>
            <a:pPr>
              <a:lnSpc>
                <a:spcPct val="107000"/>
              </a:lnSpc>
              <a:spcAft>
                <a:spcPts val="800"/>
              </a:spcAft>
            </a:pPr>
            <a:r>
              <a:rPr lang="it-IT" sz="3000" b="1" dirty="0">
                <a:solidFill>
                  <a:srgbClr val="C00000"/>
                </a:solidFill>
                <a:latin typeface="Garamond" panose="02020404030301010803" pitchFamily="18" charset="0"/>
                <a:ea typeface="Calibri" panose="020F0502020204030204" pitchFamily="34" charset="0"/>
                <a:cs typeface="Times New Roman" panose="02020603050405020304" pitchFamily="18" charset="0"/>
              </a:rPr>
              <a:t>Cuore della Puglia :  n. 10 comuni  	</a:t>
            </a:r>
            <a:r>
              <a:rPr lang="it-IT" sz="3000" b="1" dirty="0">
                <a:latin typeface="Garamond" panose="02020404030301010803" pitchFamily="18" charset="0"/>
                <a:ea typeface="Calibri" panose="020F0502020204030204" pitchFamily="34" charset="0"/>
                <a:cs typeface="Times New Roman" panose="02020603050405020304" pitchFamily="18" charset="0"/>
              </a:rPr>
              <a:t>	</a:t>
            </a:r>
          </a:p>
          <a:p>
            <a:pPr>
              <a:lnSpc>
                <a:spcPct val="107000"/>
              </a:lnSpc>
              <a:spcAft>
                <a:spcPts val="800"/>
              </a:spcAft>
            </a:pPr>
            <a:r>
              <a:rPr lang="it-IT" sz="3000" b="1" dirty="0">
                <a:latin typeface="Garamond" panose="02020404030301010803" pitchFamily="18" charset="0"/>
                <a:ea typeface="Calibri" panose="020F0502020204030204" pitchFamily="34" charset="0"/>
                <a:cs typeface="Times New Roman" panose="02020603050405020304" pitchFamily="18" charset="0"/>
              </a:rPr>
              <a:t> </a:t>
            </a:r>
            <a:r>
              <a:rPr lang="it-IT" sz="3000" b="1"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Popolazione : </a:t>
            </a:r>
            <a:r>
              <a:rPr lang="it-IT" sz="3000" b="1" dirty="0">
                <a:solidFill>
                  <a:srgbClr val="0070C0"/>
                </a:solidFill>
                <a:latin typeface="Garamond" panose="02020404030301010803" pitchFamily="18" charset="0"/>
                <a:ea typeface="Calibri" panose="020F0502020204030204" pitchFamily="34" charset="0"/>
                <a:cs typeface="Times New Roman" panose="02020603050405020304" pitchFamily="18" charset="0"/>
              </a:rPr>
              <a:t>281.804 	</a:t>
            </a:r>
          </a:p>
          <a:p>
            <a:pPr>
              <a:lnSpc>
                <a:spcPct val="107000"/>
              </a:lnSpc>
              <a:spcAft>
                <a:spcPts val="800"/>
              </a:spcAft>
            </a:pPr>
            <a:r>
              <a:rPr lang="it-IT" sz="3000" b="1" dirty="0">
                <a:solidFill>
                  <a:srgbClr val="0070C0"/>
                </a:solidFill>
                <a:latin typeface="Garamond" panose="02020404030301010803" pitchFamily="18" charset="0"/>
                <a:ea typeface="Calibri" panose="020F0502020204030204" pitchFamily="34" charset="0"/>
                <a:cs typeface="Times New Roman" panose="02020603050405020304" pitchFamily="18" charset="0"/>
              </a:rPr>
              <a:t> il 22,5% della popolazione provinciale </a:t>
            </a:r>
          </a:p>
          <a:p>
            <a:pPr>
              <a:lnSpc>
                <a:spcPct val="107000"/>
              </a:lnSpc>
              <a:spcAft>
                <a:spcPts val="800"/>
              </a:spcAft>
            </a:pPr>
            <a:r>
              <a:rPr lang="it-IT" sz="3000" b="1" dirty="0">
                <a:solidFill>
                  <a:srgbClr val="0070C0"/>
                </a:solidFill>
                <a:latin typeface="Garamond" panose="02020404030301010803" pitchFamily="18" charset="0"/>
                <a:ea typeface="Calibri" panose="020F0502020204030204" pitchFamily="34" charset="0"/>
                <a:cs typeface="Times New Roman" panose="02020603050405020304" pitchFamily="18" charset="0"/>
              </a:rPr>
              <a:t> il 7,0</a:t>
            </a:r>
            <a:r>
              <a:rPr lang="it-IT" sz="3000" b="1"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 della </a:t>
            </a:r>
            <a:r>
              <a:rPr lang="it-IT" sz="3000" b="1" dirty="0">
                <a:solidFill>
                  <a:srgbClr val="0070C0"/>
                </a:solidFill>
                <a:latin typeface="Garamond" panose="02020404030301010803" pitchFamily="18" charset="0"/>
                <a:ea typeface="Calibri" panose="020F0502020204030204" pitchFamily="34" charset="0"/>
                <a:cs typeface="Times New Roman" panose="02020603050405020304" pitchFamily="18" charset="0"/>
              </a:rPr>
              <a:t>popolazione regionale </a:t>
            </a:r>
          </a:p>
          <a:p>
            <a:pPr>
              <a:lnSpc>
                <a:spcPct val="107000"/>
              </a:lnSpc>
              <a:spcAft>
                <a:spcPts val="800"/>
              </a:spcAft>
            </a:pPr>
            <a:r>
              <a:rPr lang="it-IT" sz="3000" b="1" dirty="0">
                <a:latin typeface="Garamond" panose="02020404030301010803" pitchFamily="18" charset="0"/>
                <a:ea typeface="Calibri" panose="020F0502020204030204" pitchFamily="34" charset="0"/>
                <a:cs typeface="Times New Roman" panose="02020603050405020304" pitchFamily="18" charset="0"/>
              </a:rPr>
              <a:t>		</a:t>
            </a:r>
          </a:p>
          <a:p>
            <a:pPr>
              <a:lnSpc>
                <a:spcPct val="107000"/>
              </a:lnSpc>
              <a:spcAft>
                <a:spcPts val="800"/>
              </a:spcAft>
            </a:pPr>
            <a:r>
              <a:rPr lang="it-IT" sz="3000" b="1" dirty="0">
                <a:latin typeface="Garamond" panose="02020404030301010803" pitchFamily="18" charset="0"/>
                <a:ea typeface="Calibri" panose="020F0502020204030204" pitchFamily="34" charset="0"/>
                <a:cs typeface="Times New Roman" panose="02020603050405020304" pitchFamily="18" charset="0"/>
              </a:rPr>
              <a:t> </a:t>
            </a:r>
            <a:r>
              <a:rPr lang="it-IT" sz="3000" b="1" dirty="0">
                <a:solidFill>
                  <a:srgbClr val="002060"/>
                </a:solidFill>
                <a:latin typeface="Garamond" panose="02020404030301010803" pitchFamily="18" charset="0"/>
                <a:ea typeface="Calibri" panose="020F0502020204030204" pitchFamily="34" charset="0"/>
                <a:cs typeface="Times New Roman" panose="02020603050405020304" pitchFamily="18" charset="0"/>
              </a:rPr>
              <a:t>Superficie </a:t>
            </a:r>
            <a:r>
              <a:rPr lang="it-IT" sz="3000" b="1" dirty="0" smtClean="0">
                <a:solidFill>
                  <a:srgbClr val="002060"/>
                </a:solidFill>
                <a:latin typeface="Garamond" panose="02020404030301010803" pitchFamily="18" charset="0"/>
                <a:ea typeface="Calibri" panose="020F0502020204030204" pitchFamily="34" charset="0"/>
                <a:cs typeface="Times New Roman" panose="02020603050405020304" pitchFamily="18" charset="0"/>
              </a:rPr>
              <a:t>: </a:t>
            </a:r>
            <a:r>
              <a:rPr lang="it-IT" sz="3000" b="1" dirty="0">
                <a:solidFill>
                  <a:srgbClr val="002060"/>
                </a:solidFill>
                <a:latin typeface="Garamond" panose="02020404030301010803" pitchFamily="18" charset="0"/>
                <a:ea typeface="Calibri" panose="020F0502020204030204" pitchFamily="34" charset="0"/>
                <a:cs typeface="Times New Roman" panose="02020603050405020304" pitchFamily="18" charset="0"/>
              </a:rPr>
              <a:t>1.517 Kmq 	</a:t>
            </a:r>
          </a:p>
          <a:p>
            <a:pPr>
              <a:lnSpc>
                <a:spcPct val="107000"/>
              </a:lnSpc>
              <a:spcAft>
                <a:spcPts val="800"/>
              </a:spcAft>
            </a:pPr>
            <a:r>
              <a:rPr lang="it-IT" sz="3000" b="1" dirty="0">
                <a:solidFill>
                  <a:srgbClr val="002060"/>
                </a:solidFill>
                <a:latin typeface="Garamond" panose="02020404030301010803" pitchFamily="18" charset="0"/>
                <a:ea typeface="Calibri" panose="020F0502020204030204" pitchFamily="34" charset="0"/>
                <a:cs typeface="Times New Roman" panose="02020603050405020304" pitchFamily="18" charset="0"/>
              </a:rPr>
              <a:t> il  39,3% della provincia </a:t>
            </a:r>
          </a:p>
          <a:p>
            <a:pPr>
              <a:lnSpc>
                <a:spcPct val="107000"/>
              </a:lnSpc>
              <a:spcAft>
                <a:spcPts val="800"/>
              </a:spcAft>
            </a:pPr>
            <a:r>
              <a:rPr lang="it-IT" sz="3000" b="1" dirty="0">
                <a:solidFill>
                  <a:srgbClr val="002060"/>
                </a:solidFill>
                <a:latin typeface="Garamond" panose="02020404030301010803" pitchFamily="18" charset="0"/>
                <a:ea typeface="Calibri" panose="020F0502020204030204" pitchFamily="34" charset="0"/>
                <a:cs typeface="Times New Roman" panose="02020603050405020304" pitchFamily="18" charset="0"/>
              </a:rPr>
              <a:t> il </a:t>
            </a:r>
            <a:r>
              <a:rPr lang="it-IT" sz="3000" b="1" dirty="0" smtClean="0">
                <a:solidFill>
                  <a:srgbClr val="002060"/>
                </a:solidFill>
                <a:latin typeface="Garamond" panose="02020404030301010803" pitchFamily="18" charset="0"/>
                <a:ea typeface="Calibri" panose="020F0502020204030204" pitchFamily="34" charset="0"/>
                <a:cs typeface="Times New Roman" panose="02020603050405020304" pitchFamily="18" charset="0"/>
              </a:rPr>
              <a:t>7,8% della </a:t>
            </a:r>
            <a:r>
              <a:rPr lang="it-IT" sz="3000" b="1" dirty="0">
                <a:solidFill>
                  <a:srgbClr val="002060"/>
                </a:solidFill>
                <a:latin typeface="Garamond" panose="02020404030301010803" pitchFamily="18" charset="0"/>
                <a:ea typeface="Calibri" panose="020F0502020204030204" pitchFamily="34" charset="0"/>
                <a:cs typeface="Times New Roman" panose="02020603050405020304" pitchFamily="18" charset="0"/>
              </a:rPr>
              <a:t>regione</a:t>
            </a:r>
            <a:endParaRPr lang="it-IT" sz="30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502" y="1350915"/>
            <a:ext cx="5820993" cy="3456215"/>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1300" y="138812"/>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328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91546" y="2193412"/>
            <a:ext cx="3478516" cy="1231106"/>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L’economia </a:t>
            </a:r>
          </a:p>
          <a:p>
            <a:pPr algn="ctr"/>
            <a:r>
              <a:rPr lang="it-IT" sz="2000" dirty="0" smtClean="0">
                <a:ln w="0"/>
                <a:solidFill>
                  <a:schemeClr val="accent1"/>
                </a:solidFill>
                <a:effectLst>
                  <a:outerShdw blurRad="38100" dist="25400" dir="5400000" algn="ctr" rotWithShape="0">
                    <a:srgbClr val="6E747A">
                      <a:alpha val="43000"/>
                    </a:srgbClr>
                  </a:outerShdw>
                </a:effectLst>
              </a:rPr>
              <a:t>(2016)</a:t>
            </a:r>
            <a:endParaRPr lang="it-IT" sz="2000" dirty="0">
              <a:ln w="0"/>
              <a:solidFill>
                <a:schemeClr val="accent1"/>
              </a:solidFill>
              <a:effectLst>
                <a:outerShdw blurRad="38100" dist="25400" dir="5400000" algn="ctr" rotWithShape="0">
                  <a:srgbClr val="6E747A">
                    <a:alpha val="43000"/>
                  </a:srgbClr>
                </a:outerShdw>
              </a:effectLst>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72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1304924" y="157163"/>
            <a:ext cx="9748557" cy="6657315"/>
          </a:xfrm>
          <a:prstGeom prst="rect">
            <a:avLst/>
          </a:prstGeom>
          <a:noFill/>
          <a:ln w="9525">
            <a:noFill/>
            <a:miter lim="800000"/>
            <a:headEnd/>
            <a:tailEnd/>
          </a:ln>
          <a:effectLst/>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131" y="1571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395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277906" y="364380"/>
            <a:ext cx="10802470" cy="6493620"/>
          </a:xfrm>
          <a:prstGeom prst="rect">
            <a:avLst/>
          </a:prstGeom>
          <a:noFill/>
          <a:ln w="9525">
            <a:noFill/>
            <a:miter lim="800000"/>
            <a:headEnd/>
            <a:tailEnd/>
          </a:ln>
          <a:effectLst/>
        </p:spPr>
      </p:pic>
      <p:sp>
        <p:nvSpPr>
          <p:cNvPr id="3" name="Rettangolo 2"/>
          <p:cNvSpPr/>
          <p:nvPr/>
        </p:nvSpPr>
        <p:spPr>
          <a:xfrm>
            <a:off x="3054509" y="43196"/>
            <a:ext cx="5966121" cy="369332"/>
          </a:xfrm>
          <a:prstGeom prst="rect">
            <a:avLst/>
          </a:prstGeom>
        </p:spPr>
        <p:txBody>
          <a:bodyPr wrap="none">
            <a:spAutoFit/>
          </a:bodyPr>
          <a:lstStyle/>
          <a:p>
            <a:pPr algn="ctr"/>
            <a:r>
              <a:rPr lang="it-IT" dirty="0" smtClean="0">
                <a:ln w="0"/>
                <a:solidFill>
                  <a:srgbClr val="FF0000"/>
                </a:solidFill>
                <a:effectLst>
                  <a:outerShdw blurRad="38100" dist="25400" dir="5400000" algn="ctr" rotWithShape="0">
                    <a:srgbClr val="6E747A">
                      <a:alpha val="43000"/>
                    </a:srgbClr>
                  </a:outerShdw>
                </a:effectLst>
              </a:rPr>
              <a:t>Imprese registrate, riclassificate per settore economico, 2016</a:t>
            </a:r>
            <a:endParaRPr lang="it-IT" dirty="0">
              <a:ln w="0"/>
              <a:solidFill>
                <a:srgbClr val="FF0000"/>
              </a:solidFill>
              <a:effectLst>
                <a:outerShdw blurRad="38100" dist="25400" dir="5400000" algn="ctr" rotWithShape="0">
                  <a:srgbClr val="6E747A">
                    <a:alpha val="43000"/>
                  </a:srgbClr>
                </a:outerShdw>
              </a:effectLst>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106" y="60103"/>
            <a:ext cx="1373894" cy="54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395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56734" y="2044005"/>
            <a:ext cx="4078552" cy="1200329"/>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Unità agricole</a:t>
            </a:r>
          </a:p>
          <a:p>
            <a:pPr algn="ctr"/>
            <a:r>
              <a:rPr lang="it-IT" dirty="0" smtClean="0">
                <a:ln w="0"/>
                <a:solidFill>
                  <a:schemeClr val="accent1"/>
                </a:solidFill>
                <a:effectLst>
                  <a:outerShdw blurRad="38100" dist="25400" dir="5400000" algn="ctr" rotWithShape="0">
                    <a:srgbClr val="6E747A">
                      <a:alpha val="43000"/>
                    </a:srgbClr>
                  </a:outerShdw>
                </a:effectLst>
              </a:rPr>
              <a:t>(Censimento agricoltura, 2010) </a:t>
            </a:r>
            <a:endParaRPr lang="it-IT" dirty="0">
              <a:ln w="0"/>
              <a:solidFill>
                <a:schemeClr val="accent1"/>
              </a:solidFill>
              <a:effectLst>
                <a:outerShdw blurRad="38100" dist="25400" dir="5400000" algn="ctr" rotWithShape="0">
                  <a:srgbClr val="6E747A">
                    <a:alpha val="43000"/>
                  </a:srgbClr>
                </a:outerShdw>
              </a:effectLst>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17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02377" y="226687"/>
            <a:ext cx="8688222" cy="6191530"/>
          </a:xfrm>
          <a:prstGeom prst="rect">
            <a:avLst/>
          </a:prstGeom>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723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14247" y="233083"/>
            <a:ext cx="9062948" cy="6463552"/>
          </a:xfrm>
          <a:prstGeom prst="rect">
            <a:avLst/>
          </a:prstGeom>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91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20522" y="2044005"/>
            <a:ext cx="8950975" cy="1754326"/>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Unità locali d’impresa e addetti</a:t>
            </a:r>
          </a:p>
          <a:p>
            <a:pPr algn="ctr"/>
            <a:endParaRPr lang="it-IT" sz="5400" dirty="0">
              <a:ln w="0"/>
              <a:solidFill>
                <a:schemeClr val="accent1"/>
              </a:solidFill>
              <a:effectLst>
                <a:outerShdw blurRad="38100" dist="25400" dir="5400000" algn="ctr" rotWithShape="0">
                  <a:srgbClr val="6E747A">
                    <a:alpha val="43000"/>
                  </a:srgbClr>
                </a:outerShdw>
              </a:effectLst>
            </a:endParaRPr>
          </a:p>
        </p:txBody>
      </p:sp>
      <p:sp>
        <p:nvSpPr>
          <p:cNvPr id="3" name="Rettangolo 2"/>
          <p:cNvSpPr/>
          <p:nvPr/>
        </p:nvSpPr>
        <p:spPr>
          <a:xfrm>
            <a:off x="2717074" y="2921168"/>
            <a:ext cx="6966857" cy="2246769"/>
          </a:xfrm>
          <a:prstGeom prst="rect">
            <a:avLst/>
          </a:prstGeom>
        </p:spPr>
        <p:txBody>
          <a:bodyPr wrap="square">
            <a:spAutoFit/>
          </a:bodyPr>
          <a:lstStyle/>
          <a:p>
            <a:r>
              <a:rPr lang="it-IT" sz="2000" dirty="0" smtClean="0">
                <a:ln w="0"/>
                <a:solidFill>
                  <a:srgbClr val="C00000"/>
                </a:solidFill>
                <a:effectLst>
                  <a:outerShdw blurRad="38100" dist="25400" dir="5400000" algn="ctr" rotWithShape="0">
                    <a:srgbClr val="6E747A">
                      <a:alpha val="43000"/>
                    </a:srgbClr>
                  </a:outerShdw>
                </a:effectLst>
              </a:rPr>
              <a:t>… per </a:t>
            </a:r>
            <a:r>
              <a:rPr lang="it-IT" sz="2000" dirty="0">
                <a:ln w="0"/>
                <a:solidFill>
                  <a:srgbClr val="C00000"/>
                </a:solidFill>
                <a:effectLst>
                  <a:outerShdw blurRad="38100" dist="25400" dir="5400000" algn="ctr" rotWithShape="0">
                    <a:srgbClr val="6E747A">
                      <a:alpha val="43000"/>
                    </a:srgbClr>
                  </a:outerShdw>
                </a:effectLst>
              </a:rPr>
              <a:t>unità locale si intende un luogo operativo od amministrativo (es. laboratorio, officina, stabilimento, filiale, agenzia ecc.) ubicato in luogo diverso da quello della sede legale, nel quale l’impresa esercita stabilmente una o più attività. Ad </a:t>
            </a:r>
            <a:r>
              <a:rPr lang="it-IT" sz="2000" dirty="0" smtClean="0">
                <a:ln w="0"/>
                <a:solidFill>
                  <a:srgbClr val="C00000"/>
                </a:solidFill>
                <a:effectLst>
                  <a:outerShdw blurRad="38100" dist="25400" dir="5400000" algn="ctr" rotWithShape="0">
                    <a:srgbClr val="6E747A">
                      <a:alpha val="43000"/>
                    </a:srgbClr>
                  </a:outerShdw>
                </a:effectLst>
              </a:rPr>
              <a:t>esempio, </a:t>
            </a:r>
            <a:r>
              <a:rPr lang="it-IT" sz="2000" dirty="0">
                <a:ln w="0"/>
                <a:solidFill>
                  <a:srgbClr val="C00000"/>
                </a:solidFill>
                <a:effectLst>
                  <a:outerShdw blurRad="38100" dist="25400" dir="5400000" algn="ctr" rotWithShape="0">
                    <a:srgbClr val="6E747A">
                      <a:alpha val="43000"/>
                    </a:srgbClr>
                  </a:outerShdw>
                </a:effectLst>
              </a:rPr>
              <a:t>è unità locale dell'impresa il terreno dove sono installati i pannelli solari per la produzione di energia elettrica di impresa produttrice della </a:t>
            </a:r>
            <a:r>
              <a:rPr lang="it-IT" sz="2000" dirty="0" smtClean="0">
                <a:ln w="0"/>
                <a:solidFill>
                  <a:srgbClr val="C00000"/>
                </a:solidFill>
                <a:effectLst>
                  <a:outerShdw blurRad="38100" dist="25400" dir="5400000" algn="ctr" rotWithShape="0">
                    <a:srgbClr val="6E747A">
                      <a:alpha val="43000"/>
                    </a:srgbClr>
                  </a:outerShdw>
                </a:effectLst>
              </a:rPr>
              <a:t>stessa … </a:t>
            </a:r>
            <a:endParaRPr lang="it-IT" sz="2000" dirty="0">
              <a:ln w="0"/>
              <a:solidFill>
                <a:srgbClr val="C00000"/>
              </a:solidFill>
              <a:effectLst>
                <a:outerShdw blurRad="38100" dist="25400" dir="5400000" algn="ctr" rotWithShape="0">
                  <a:srgbClr val="6E747A">
                    <a:alpha val="43000"/>
                  </a:srgbClr>
                </a:outerShdw>
              </a:effectLst>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625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8925" y="548640"/>
            <a:ext cx="12037215" cy="6000206"/>
          </a:xfrm>
          <a:prstGeom prst="rect">
            <a:avLst/>
          </a:prstGeom>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303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91588"/>
            <a:ext cx="11773130" cy="5869577"/>
          </a:xfrm>
          <a:prstGeom prst="rect">
            <a:avLst/>
          </a:prstGeom>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917"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936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18858" y="0"/>
            <a:ext cx="11754283" cy="6858000"/>
          </a:xfrm>
          <a:prstGeom prst="rect">
            <a:avLst/>
          </a:prstGeom>
        </p:spPr>
      </p:pic>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1300" y="83140"/>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0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38340" y="2044005"/>
            <a:ext cx="4401141" cy="2062103"/>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La Popolazione</a:t>
            </a:r>
          </a:p>
          <a:p>
            <a:pPr algn="ctr"/>
            <a:r>
              <a:rPr lang="it-IT" sz="2000" dirty="0" smtClean="0">
                <a:ln w="0"/>
                <a:solidFill>
                  <a:schemeClr val="accent1"/>
                </a:solidFill>
                <a:effectLst>
                  <a:outerShdw blurRad="38100" dist="25400" dir="5400000" algn="ctr" rotWithShape="0">
                    <a:srgbClr val="6E747A">
                      <a:alpha val="43000"/>
                    </a:srgbClr>
                  </a:outerShdw>
                </a:effectLst>
              </a:rPr>
              <a:t>(al 1° gennaio 2019)</a:t>
            </a:r>
          </a:p>
          <a:p>
            <a:pPr algn="ctr"/>
            <a:r>
              <a:rPr lang="it-IT" sz="5400" dirty="0" smtClean="0">
                <a:ln w="0"/>
                <a:solidFill>
                  <a:schemeClr val="accent1"/>
                </a:solidFill>
                <a:effectLst>
                  <a:outerShdw blurRad="38100" dist="25400" dir="5400000" algn="ctr" rotWithShape="0">
                    <a:srgbClr val="6E747A">
                      <a:alpha val="43000"/>
                    </a:srgbClr>
                  </a:outerShdw>
                </a:effectLst>
              </a:rPr>
              <a:t> </a:t>
            </a:r>
            <a:endParaRPr lang="it-IT" sz="5400" dirty="0">
              <a:ln w="0"/>
              <a:solidFill>
                <a:schemeClr val="accent1"/>
              </a:solidFill>
              <a:effectLst>
                <a:outerShdw blurRad="38100" dist="25400" dir="5400000" algn="ctr" rotWithShape="0">
                  <a:srgbClr val="6E747A">
                    <a:alpha val="43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05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18858" y="0"/>
            <a:ext cx="11754283" cy="6858000"/>
          </a:xfrm>
          <a:prstGeom prst="rect">
            <a:avLst/>
          </a:prstGeom>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441" y="12668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930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73381" y="0"/>
            <a:ext cx="8645237" cy="6858000"/>
          </a:xfrm>
          <a:prstGeom prst="rect">
            <a:avLst/>
          </a:prstGeom>
        </p:spPr>
      </p:pic>
      <p:sp>
        <p:nvSpPr>
          <p:cNvPr id="3" name="Rettangolo 2"/>
          <p:cNvSpPr/>
          <p:nvPr/>
        </p:nvSpPr>
        <p:spPr>
          <a:xfrm>
            <a:off x="477209" y="274711"/>
            <a:ext cx="1412551" cy="1477328"/>
          </a:xfrm>
          <a:prstGeom prst="rect">
            <a:avLst/>
          </a:prstGeom>
        </p:spPr>
        <p:txBody>
          <a:bodyPr wrap="square">
            <a:spAutoFit/>
          </a:bodyPr>
          <a:lstStyle/>
          <a:p>
            <a:r>
              <a:rPr lang="it-IT" dirty="0">
                <a:solidFill>
                  <a:srgbClr val="FF0000"/>
                </a:solidFill>
              </a:rPr>
              <a:t>numero di unità locali delle imprese attive</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5813380"/>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22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7209" y="274711"/>
            <a:ext cx="1412551" cy="1754326"/>
          </a:xfrm>
          <a:prstGeom prst="rect">
            <a:avLst/>
          </a:prstGeom>
        </p:spPr>
        <p:txBody>
          <a:bodyPr wrap="square">
            <a:spAutoFit/>
          </a:bodyPr>
          <a:lstStyle/>
          <a:p>
            <a:r>
              <a:rPr lang="it-IT" dirty="0" smtClean="0">
                <a:solidFill>
                  <a:srgbClr val="FF0000"/>
                </a:solidFill>
              </a:rPr>
              <a:t>Incidenza % del numero </a:t>
            </a:r>
            <a:r>
              <a:rPr lang="it-IT" dirty="0">
                <a:solidFill>
                  <a:srgbClr val="FF0000"/>
                </a:solidFill>
              </a:rPr>
              <a:t>di unità locali delle imprese attive</a:t>
            </a:r>
          </a:p>
        </p:txBody>
      </p:sp>
      <p:pic>
        <p:nvPicPr>
          <p:cNvPr id="4" name="Immagine 3"/>
          <p:cNvPicPr>
            <a:picLocks noChangeAspect="1"/>
          </p:cNvPicPr>
          <p:nvPr/>
        </p:nvPicPr>
        <p:blipFill>
          <a:blip r:embed="rId2"/>
          <a:stretch>
            <a:fillRect/>
          </a:stretch>
        </p:blipFill>
        <p:spPr>
          <a:xfrm>
            <a:off x="1772704" y="0"/>
            <a:ext cx="8646592" cy="6858000"/>
          </a:xfrm>
          <a:prstGeom prst="rect">
            <a:avLst/>
          </a:prstGeom>
        </p:spPr>
      </p:pic>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5900466"/>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386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72704" y="0"/>
            <a:ext cx="8646592" cy="6858000"/>
          </a:xfrm>
          <a:prstGeom prst="rect">
            <a:avLst/>
          </a:prstGeom>
        </p:spPr>
      </p:pic>
      <p:sp>
        <p:nvSpPr>
          <p:cNvPr id="3" name="Rettangolo 2"/>
          <p:cNvSpPr/>
          <p:nvPr/>
        </p:nvSpPr>
        <p:spPr>
          <a:xfrm>
            <a:off x="69668" y="232007"/>
            <a:ext cx="2098766" cy="1200329"/>
          </a:xfrm>
          <a:prstGeom prst="rect">
            <a:avLst/>
          </a:prstGeom>
        </p:spPr>
        <p:txBody>
          <a:bodyPr wrap="square">
            <a:spAutoFit/>
          </a:bodyPr>
          <a:lstStyle/>
          <a:p>
            <a:r>
              <a:rPr lang="it-IT" dirty="0">
                <a:solidFill>
                  <a:srgbClr val="FF0000"/>
                </a:solidFill>
              </a:rPr>
              <a:t>numero addetti delle unità locali delle imprese attive (valori medi annui)</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01" y="5778546"/>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604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41238" y="2044005"/>
            <a:ext cx="3909532" cy="1231106"/>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Il Commercio</a:t>
            </a:r>
          </a:p>
          <a:p>
            <a:pPr algn="ctr"/>
            <a:r>
              <a:rPr lang="it-IT" sz="2000" dirty="0" smtClean="0">
                <a:ln w="0"/>
                <a:solidFill>
                  <a:schemeClr val="accent1"/>
                </a:solidFill>
                <a:effectLst>
                  <a:outerShdw blurRad="38100" dist="25400" dir="5400000" algn="ctr" rotWithShape="0">
                    <a:srgbClr val="6E747A">
                      <a:alpha val="43000"/>
                    </a:srgbClr>
                  </a:outerShdw>
                </a:effectLst>
              </a:rPr>
              <a:t>(2015)</a:t>
            </a:r>
            <a:endParaRPr lang="it-IT" sz="2000" dirty="0">
              <a:ln w="0"/>
              <a:solidFill>
                <a:schemeClr val="accent1"/>
              </a:solidFill>
              <a:effectLst>
                <a:outerShdw blurRad="38100" dist="25400" dir="5400000" algn="ctr" rotWithShape="0">
                  <a:srgbClr val="6E747A">
                    <a:alpha val="43000"/>
                  </a:srgbClr>
                </a:outerShdw>
              </a:effectLst>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825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90651" y="1249573"/>
            <a:ext cx="7210697" cy="1015663"/>
          </a:xfrm>
          <a:prstGeom prst="rect">
            <a:avLst/>
          </a:prstGeom>
        </p:spPr>
        <p:txBody>
          <a:bodyPr wrap="square">
            <a:spAutoFit/>
          </a:bodyPr>
          <a:lstStyle/>
          <a:p>
            <a:r>
              <a:rPr lang="it-IT" sz="2000" b="1" dirty="0" smtClean="0">
                <a:solidFill>
                  <a:srgbClr val="C00000"/>
                </a:solidFill>
              </a:rPr>
              <a:t>Esercizio </a:t>
            </a:r>
            <a:r>
              <a:rPr lang="it-IT" sz="2000" b="1" dirty="0">
                <a:solidFill>
                  <a:srgbClr val="C00000"/>
                </a:solidFill>
              </a:rPr>
              <a:t>di vicinato</a:t>
            </a:r>
            <a:r>
              <a:rPr lang="it-IT" sz="2000" dirty="0">
                <a:solidFill>
                  <a:srgbClr val="C00000"/>
                </a:solidFill>
              </a:rPr>
              <a:t> un punto vendita al dettaglio con superficie di vendita (alla quale ha accesso la clientela) non superiore ai 150 m² o 250 m², nei comuni con popolazione superiore ai 10.000 abitanti.</a:t>
            </a:r>
          </a:p>
        </p:txBody>
      </p:sp>
      <p:sp>
        <p:nvSpPr>
          <p:cNvPr id="4" name="Rettangolo 3"/>
          <p:cNvSpPr/>
          <p:nvPr/>
        </p:nvSpPr>
        <p:spPr>
          <a:xfrm>
            <a:off x="2490651" y="2365607"/>
            <a:ext cx="6296297" cy="707886"/>
          </a:xfrm>
          <a:prstGeom prst="rect">
            <a:avLst/>
          </a:prstGeom>
        </p:spPr>
        <p:txBody>
          <a:bodyPr wrap="square">
            <a:spAutoFit/>
          </a:bodyPr>
          <a:lstStyle/>
          <a:p>
            <a:r>
              <a:rPr lang="it-IT" sz="2000" b="1" dirty="0" smtClean="0">
                <a:solidFill>
                  <a:srgbClr val="C00000"/>
                </a:solidFill>
              </a:rPr>
              <a:t>Medie </a:t>
            </a:r>
            <a:r>
              <a:rPr lang="it-IT" sz="2000" b="1" dirty="0">
                <a:solidFill>
                  <a:srgbClr val="C00000"/>
                </a:solidFill>
              </a:rPr>
              <a:t>strutture di vendita</a:t>
            </a:r>
            <a:r>
              <a:rPr lang="it-IT" sz="2000" dirty="0">
                <a:solidFill>
                  <a:srgbClr val="C00000"/>
                </a:solidFill>
              </a:rPr>
              <a:t> sono attività commerciali che hanno una superficie di vendita tra i 150/250 e i 1500 mq.</a:t>
            </a:r>
          </a:p>
        </p:txBody>
      </p:sp>
      <p:sp>
        <p:nvSpPr>
          <p:cNvPr id="5" name="Rettangolo 4"/>
          <p:cNvSpPr/>
          <p:nvPr/>
        </p:nvSpPr>
        <p:spPr>
          <a:xfrm>
            <a:off x="2490650" y="3185050"/>
            <a:ext cx="7210697" cy="1015663"/>
          </a:xfrm>
          <a:prstGeom prst="rect">
            <a:avLst/>
          </a:prstGeom>
        </p:spPr>
        <p:txBody>
          <a:bodyPr wrap="square">
            <a:spAutoFit/>
          </a:bodyPr>
          <a:lstStyle/>
          <a:p>
            <a:r>
              <a:rPr lang="it-IT" sz="2000" b="1" dirty="0">
                <a:solidFill>
                  <a:srgbClr val="C00000"/>
                </a:solidFill>
              </a:rPr>
              <a:t>Le grandi strutture di vendita </a:t>
            </a:r>
            <a:r>
              <a:rPr lang="it-IT" sz="2000" dirty="0">
                <a:solidFill>
                  <a:srgbClr val="C00000"/>
                </a:solidFill>
              </a:rPr>
              <a:t>sono attività commerciali che si caratterizzano per una superficie di vendita fra i 1.500 e i 15.000 mq.</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044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220176864"/>
              </p:ext>
            </p:extLst>
          </p:nvPr>
        </p:nvGraphicFramePr>
        <p:xfrm>
          <a:off x="1066800" y="322218"/>
          <a:ext cx="9260541" cy="5642610"/>
        </p:xfrm>
        <a:graphic>
          <a:graphicData uri="http://schemas.openxmlformats.org/drawingml/2006/table">
            <a:tbl>
              <a:tblPr>
                <a:tableStyleId>{5C22544A-7EE6-4342-B048-85BDC9FD1C3A}</a:tableStyleId>
              </a:tblPr>
              <a:tblGrid>
                <a:gridCol w="4319173"/>
                <a:gridCol w="1339491"/>
                <a:gridCol w="1530847"/>
                <a:gridCol w="2071030"/>
              </a:tblGrid>
              <a:tr h="2499360">
                <a:tc>
                  <a:txBody>
                    <a:bodyPr/>
                    <a:lstStyle/>
                    <a:p>
                      <a:pPr algn="ctr" fontAlgn="ctr"/>
                      <a:r>
                        <a:rPr lang="it-IT" sz="2000" u="none" strike="noStrike" dirty="0">
                          <a:solidFill>
                            <a:srgbClr val="C00000"/>
                          </a:solidFill>
                          <a:effectLst/>
                        </a:rPr>
                        <a:t>Comune</a:t>
                      </a:r>
                      <a:endParaRPr lang="it-IT" sz="2000" b="1" i="0" u="none" strike="noStrike" dirty="0">
                        <a:solidFill>
                          <a:srgbClr val="C00000"/>
                        </a:solidFill>
                        <a:effectLst/>
                        <a:latin typeface="Arial" panose="020B0604020202020204" pitchFamily="34" charset="0"/>
                      </a:endParaRPr>
                    </a:p>
                  </a:txBody>
                  <a:tcPr marL="9525" marR="9525" marT="9525" marB="0" anchor="ctr"/>
                </a:tc>
                <a:tc>
                  <a:txBody>
                    <a:bodyPr/>
                    <a:lstStyle/>
                    <a:p>
                      <a:pPr algn="ctr" fontAlgn="ctr"/>
                      <a:r>
                        <a:rPr lang="it-IT" sz="2000" u="none" strike="noStrike" dirty="0">
                          <a:solidFill>
                            <a:srgbClr val="C00000"/>
                          </a:solidFill>
                          <a:effectLst/>
                        </a:rPr>
                        <a:t>Esercizi di vicinato</a:t>
                      </a:r>
                      <a:endParaRPr lang="it-IT" sz="2000" b="1" i="0" u="none" strike="noStrike" dirty="0">
                        <a:solidFill>
                          <a:srgbClr val="C00000"/>
                        </a:solidFill>
                        <a:effectLst/>
                        <a:latin typeface="Arial" panose="020B0604020202020204" pitchFamily="34" charset="0"/>
                      </a:endParaRPr>
                    </a:p>
                  </a:txBody>
                  <a:tcPr marL="9525" marR="9525" marT="9525" marB="0" vert="vert270" anchor="ctr"/>
                </a:tc>
                <a:tc>
                  <a:txBody>
                    <a:bodyPr/>
                    <a:lstStyle/>
                    <a:p>
                      <a:pPr algn="ctr" fontAlgn="ctr"/>
                      <a:r>
                        <a:rPr lang="it-IT" sz="2000" u="none" strike="noStrike" dirty="0">
                          <a:solidFill>
                            <a:srgbClr val="C00000"/>
                          </a:solidFill>
                          <a:effectLst/>
                        </a:rPr>
                        <a:t>Medie strutture di vendita</a:t>
                      </a:r>
                      <a:endParaRPr lang="it-IT" sz="2000" b="1" i="0" u="none" strike="noStrike" dirty="0">
                        <a:solidFill>
                          <a:srgbClr val="C00000"/>
                        </a:solidFill>
                        <a:effectLst/>
                        <a:latin typeface="Arial" panose="020B0604020202020204" pitchFamily="34" charset="0"/>
                      </a:endParaRPr>
                    </a:p>
                  </a:txBody>
                  <a:tcPr marL="9525" marR="9525" marT="9525" marB="0" vert="vert270" anchor="ctr"/>
                </a:tc>
                <a:tc>
                  <a:txBody>
                    <a:bodyPr/>
                    <a:lstStyle/>
                    <a:p>
                      <a:pPr algn="ctr" fontAlgn="ctr"/>
                      <a:r>
                        <a:rPr lang="it-IT" sz="2000" u="none" strike="noStrike" dirty="0">
                          <a:solidFill>
                            <a:srgbClr val="C00000"/>
                          </a:solidFill>
                          <a:effectLst/>
                        </a:rPr>
                        <a:t>Grande distribuzione</a:t>
                      </a:r>
                      <a:endParaRPr lang="it-IT" sz="2000" b="1" i="0" u="none" strike="noStrike" dirty="0">
                        <a:solidFill>
                          <a:srgbClr val="C00000"/>
                        </a:solidFill>
                        <a:effectLst/>
                        <a:latin typeface="Arial" panose="020B0604020202020204" pitchFamily="34" charset="0"/>
                      </a:endParaRPr>
                    </a:p>
                  </a:txBody>
                  <a:tcPr marL="9525" marR="9525" marT="9525" marB="0" vert="vert270" anchor="ctr"/>
                </a:tc>
              </a:tr>
              <a:tr h="294869">
                <a:tc>
                  <a:txBody>
                    <a:bodyPr/>
                    <a:lstStyle/>
                    <a:p>
                      <a:pPr algn="l" fontAlgn="b"/>
                      <a:r>
                        <a:rPr lang="it-IT" sz="2000" u="none" strike="noStrike" dirty="0">
                          <a:solidFill>
                            <a:srgbClr val="002060"/>
                          </a:solidFill>
                          <a:effectLst/>
                        </a:rPr>
                        <a:t>ACQUAVIVA DELLE FONTI</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457</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3</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a:t>
                      </a:r>
                      <a:endParaRPr lang="it-IT" sz="2000" b="0" i="0" u="none" strike="noStrike">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dirty="0">
                          <a:solidFill>
                            <a:srgbClr val="002060"/>
                          </a:solidFill>
                          <a:effectLst/>
                        </a:rPr>
                        <a:t>ALTAMURA</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1.171</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17</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a:t>
                      </a:r>
                      <a:endParaRPr lang="it-IT" sz="2000" b="0" i="0" u="none" strike="noStrike">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dirty="0">
                          <a:solidFill>
                            <a:srgbClr val="002060"/>
                          </a:solidFill>
                          <a:effectLst/>
                        </a:rPr>
                        <a:t>CASAMASSIMA</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231</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15</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3</a:t>
                      </a:r>
                      <a:endParaRPr lang="it-IT" sz="2000" b="0" i="0" u="none" strike="noStrike">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a:solidFill>
                            <a:srgbClr val="002060"/>
                          </a:solidFill>
                          <a:effectLst/>
                        </a:rPr>
                        <a:t>CASSANO DELLE MURGE</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n.d.</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err="1">
                          <a:solidFill>
                            <a:srgbClr val="002060"/>
                          </a:solidFill>
                          <a:effectLst/>
                        </a:rPr>
                        <a:t>n.d.</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n.d.</a:t>
                      </a:r>
                      <a:endParaRPr lang="it-IT" sz="2000" b="0" i="0" u="none" strike="noStrike">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a:solidFill>
                            <a:srgbClr val="002060"/>
                          </a:solidFill>
                          <a:effectLst/>
                        </a:rPr>
                        <a:t>CELLAMARE</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n.d.</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err="1">
                          <a:solidFill>
                            <a:srgbClr val="002060"/>
                          </a:solidFill>
                          <a:effectLst/>
                        </a:rPr>
                        <a:t>n.d.</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err="1">
                          <a:solidFill>
                            <a:srgbClr val="002060"/>
                          </a:solidFill>
                          <a:effectLst/>
                        </a:rPr>
                        <a:t>n.d.</a:t>
                      </a:r>
                      <a:endParaRPr lang="it-IT" sz="2000" b="0" i="0" u="none" strike="noStrike" dirty="0">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a:solidFill>
                            <a:srgbClr val="002060"/>
                          </a:solidFill>
                          <a:effectLst/>
                        </a:rPr>
                        <a:t>CORATO</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836</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26</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2</a:t>
                      </a:r>
                      <a:endParaRPr lang="it-IT" sz="2000" b="0" i="0" u="none" strike="noStrike" dirty="0">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a:solidFill>
                            <a:srgbClr val="002060"/>
                          </a:solidFill>
                          <a:effectLst/>
                        </a:rPr>
                        <a:t>GRAVINA IN PUGLIA</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774</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6</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a:t>
                      </a:r>
                      <a:endParaRPr lang="it-IT" sz="2000" b="0" i="0" u="none" strike="noStrike" dirty="0">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a:solidFill>
                            <a:srgbClr val="002060"/>
                          </a:solidFill>
                          <a:effectLst/>
                        </a:rPr>
                        <a:t>PUTIGNANO</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509</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16</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a:t>
                      </a:r>
                      <a:endParaRPr lang="it-IT" sz="2000" b="0" i="0" u="none" strike="noStrike" dirty="0">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a:solidFill>
                            <a:srgbClr val="002060"/>
                          </a:solidFill>
                          <a:effectLst/>
                        </a:rPr>
                        <a:t>RUTIGLIANO</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263</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a:solidFill>
                            <a:srgbClr val="002060"/>
                          </a:solidFill>
                          <a:effectLst/>
                        </a:rPr>
                        <a:t>7</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a:t>
                      </a:r>
                      <a:endParaRPr lang="it-IT" sz="2000" b="0" i="0" u="none" strike="noStrike" dirty="0">
                        <a:solidFill>
                          <a:srgbClr val="002060"/>
                        </a:solidFill>
                        <a:effectLst/>
                        <a:latin typeface="Arial" panose="020B0604020202020204" pitchFamily="34" charset="0"/>
                      </a:endParaRPr>
                    </a:p>
                  </a:txBody>
                  <a:tcPr marL="9525" marR="9525" marT="9525" marB="0" anchor="b"/>
                </a:tc>
              </a:tr>
              <a:tr h="294869">
                <a:tc>
                  <a:txBody>
                    <a:bodyPr/>
                    <a:lstStyle/>
                    <a:p>
                      <a:pPr algn="l" fontAlgn="b"/>
                      <a:r>
                        <a:rPr lang="it-IT" sz="2000" u="none" strike="noStrike">
                          <a:solidFill>
                            <a:srgbClr val="002060"/>
                          </a:solidFill>
                          <a:effectLst/>
                        </a:rPr>
                        <a:t>TURI</a:t>
                      </a:r>
                      <a:endParaRPr lang="it-IT" sz="2000" b="0" i="0" u="none" strike="noStrike">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145</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5</a:t>
                      </a:r>
                      <a:endParaRPr lang="it-IT" sz="2000" b="0"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it-IT" sz="2000" u="none" strike="noStrike" dirty="0">
                          <a:solidFill>
                            <a:srgbClr val="002060"/>
                          </a:solidFill>
                          <a:effectLst/>
                        </a:rPr>
                        <a:t>-</a:t>
                      </a:r>
                      <a:endParaRPr lang="it-IT" sz="2000" b="0" i="0" u="none" strike="noStrike" dirty="0">
                        <a:solidFill>
                          <a:srgbClr val="002060"/>
                        </a:solidFill>
                        <a:effectLst/>
                        <a:latin typeface="Arial" panose="020B0604020202020204" pitchFamily="34" charset="0"/>
                      </a:endParaRPr>
                    </a:p>
                  </a:txBody>
                  <a:tcPr marL="9525" marR="9525" marT="9525" marB="0" anchor="b"/>
                </a:tc>
              </a:tr>
            </a:tbl>
          </a:graphicData>
        </a:graphic>
      </p:graphicFrame>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00558"/>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081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33006" y="235246"/>
            <a:ext cx="8482148" cy="6460533"/>
          </a:xfrm>
          <a:prstGeom prst="rect">
            <a:avLst/>
          </a:prstGeom>
        </p:spPr>
      </p:pic>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367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90960" y="649357"/>
            <a:ext cx="8504807" cy="5632311"/>
          </a:xfrm>
          <a:prstGeom prst="rect">
            <a:avLst/>
          </a:prstGeom>
          <a:noFill/>
        </p:spPr>
        <p:txBody>
          <a:bodyPr wrap="squar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La politica di Coesione </a:t>
            </a:r>
          </a:p>
          <a:p>
            <a:pPr algn="ctr"/>
            <a:r>
              <a:rPr lang="it-IT" dirty="0">
                <a:ln w="0"/>
                <a:solidFill>
                  <a:srgbClr val="C00000"/>
                </a:solidFill>
                <a:effectLst>
                  <a:outerShdw blurRad="38100" dist="25400" dir="5400000" algn="ctr" rotWithShape="0">
                    <a:srgbClr val="6E747A">
                      <a:alpha val="43000"/>
                    </a:srgbClr>
                  </a:outerShdw>
                </a:effectLst>
              </a:rPr>
              <a:t>I dati </a:t>
            </a:r>
            <a:r>
              <a:rPr lang="it-IT" dirty="0" smtClean="0">
                <a:ln w="0"/>
                <a:solidFill>
                  <a:srgbClr val="C00000"/>
                </a:solidFill>
                <a:effectLst>
                  <a:outerShdw blurRad="38100" dist="25400" dir="5400000" algn="ctr" rotWithShape="0">
                    <a:srgbClr val="6E747A">
                      <a:alpha val="43000"/>
                    </a:srgbClr>
                  </a:outerShdw>
                </a:effectLst>
              </a:rPr>
              <a:t>sono aggiornati </a:t>
            </a:r>
            <a:r>
              <a:rPr lang="it-IT" dirty="0">
                <a:ln w="0"/>
                <a:solidFill>
                  <a:srgbClr val="C00000"/>
                </a:solidFill>
                <a:effectLst>
                  <a:outerShdw blurRad="38100" dist="25400" dir="5400000" algn="ctr" rotWithShape="0">
                    <a:srgbClr val="6E747A">
                      <a:alpha val="43000"/>
                    </a:srgbClr>
                  </a:outerShdw>
                </a:effectLst>
              </a:rPr>
              <a:t>al </a:t>
            </a:r>
            <a:r>
              <a:rPr lang="it-IT" dirty="0" smtClean="0">
                <a:ln w="0"/>
                <a:solidFill>
                  <a:srgbClr val="C00000"/>
                </a:solidFill>
                <a:effectLst>
                  <a:outerShdw blurRad="38100" dist="25400" dir="5400000" algn="ctr" rotWithShape="0">
                    <a:srgbClr val="6E747A">
                      <a:alpha val="43000"/>
                    </a:srgbClr>
                  </a:outerShdw>
                </a:effectLst>
              </a:rPr>
              <a:t>31/08/2019 e in </a:t>
            </a:r>
            <a:r>
              <a:rPr lang="it-IT" dirty="0">
                <a:ln w="0"/>
                <a:solidFill>
                  <a:srgbClr val="C00000"/>
                </a:solidFill>
                <a:effectLst>
                  <a:outerShdw blurRad="38100" dist="25400" dir="5400000" algn="ctr" rotWithShape="0">
                    <a:srgbClr val="6E747A">
                      <a:alpha val="43000"/>
                    </a:srgbClr>
                  </a:outerShdw>
                </a:effectLst>
              </a:rPr>
              <a:t>fase di assestamento per i Programmi UE del ciclo 2007-2013 </a:t>
            </a:r>
            <a:endParaRPr lang="it-IT" dirty="0" smtClean="0">
              <a:ln w="0"/>
              <a:solidFill>
                <a:srgbClr val="C00000"/>
              </a:solidFill>
              <a:effectLst>
                <a:outerShdw blurRad="38100" dist="25400" dir="5400000" algn="ctr" rotWithShape="0">
                  <a:srgbClr val="6E747A">
                    <a:alpha val="43000"/>
                  </a:srgbClr>
                </a:outerShdw>
              </a:effectLst>
            </a:endParaRPr>
          </a:p>
          <a:p>
            <a:pPr algn="ctr"/>
            <a:r>
              <a:rPr lang="it-IT" dirty="0" smtClean="0">
                <a:ln w="0"/>
                <a:solidFill>
                  <a:srgbClr val="C00000"/>
                </a:solidFill>
                <a:effectLst>
                  <a:outerShdw blurRad="38100" dist="25400" dir="5400000" algn="ctr" rotWithShape="0">
                    <a:srgbClr val="6E747A">
                      <a:alpha val="43000"/>
                    </a:srgbClr>
                  </a:outerShdw>
                </a:effectLst>
              </a:rPr>
              <a:t>e </a:t>
            </a:r>
            <a:r>
              <a:rPr lang="it-IT" dirty="0">
                <a:ln w="0"/>
                <a:solidFill>
                  <a:srgbClr val="C00000"/>
                </a:solidFill>
                <a:effectLst>
                  <a:outerShdw blurRad="38100" dist="25400" dir="5400000" algn="ctr" rotWithShape="0">
                    <a:srgbClr val="6E747A">
                      <a:alpha val="43000"/>
                    </a:srgbClr>
                  </a:outerShdw>
                </a:effectLst>
              </a:rPr>
              <a:t>di progressivo popolamento per il ciclo </a:t>
            </a:r>
            <a:r>
              <a:rPr lang="it-IT" dirty="0" smtClean="0">
                <a:ln w="0"/>
                <a:solidFill>
                  <a:srgbClr val="C00000"/>
                </a:solidFill>
                <a:effectLst>
                  <a:outerShdw blurRad="38100" dist="25400" dir="5400000" algn="ctr" rotWithShape="0">
                    <a:srgbClr val="6E747A">
                      <a:alpha val="43000"/>
                    </a:srgbClr>
                  </a:outerShdw>
                </a:effectLst>
              </a:rPr>
              <a:t>2014-2020</a:t>
            </a:r>
          </a:p>
          <a:p>
            <a:pPr algn="ctr"/>
            <a:endParaRPr lang="it-IT" dirty="0">
              <a:ln w="0"/>
              <a:solidFill>
                <a:srgbClr val="C00000"/>
              </a:solidFill>
              <a:effectLst>
                <a:outerShdw blurRad="38100" dist="25400" dir="5400000" algn="ctr" rotWithShape="0">
                  <a:srgbClr val="6E747A">
                    <a:alpha val="43000"/>
                  </a:srgbClr>
                </a:outerShdw>
              </a:effectLst>
            </a:endParaRPr>
          </a:p>
          <a:p>
            <a:pPr algn="ctr"/>
            <a:endParaRPr lang="it-IT" dirty="0" smtClean="0">
              <a:ln w="0"/>
              <a:solidFill>
                <a:schemeClr val="accent1"/>
              </a:solidFill>
              <a:effectLst>
                <a:outerShdw blurRad="38100" dist="25400" dir="5400000" algn="ctr" rotWithShape="0">
                  <a:srgbClr val="6E747A">
                    <a:alpha val="43000"/>
                  </a:srgbClr>
                </a:outerShdw>
              </a:effectLst>
            </a:endParaRPr>
          </a:p>
          <a:p>
            <a:pPr algn="ctr"/>
            <a:r>
              <a:rPr lang="it-IT" dirty="0">
                <a:ln w="0"/>
                <a:solidFill>
                  <a:schemeClr val="accent1"/>
                </a:solidFill>
                <a:effectLst>
                  <a:outerShdw blurRad="38100" dist="25400" dir="5400000" algn="ctr" rotWithShape="0">
                    <a:srgbClr val="6E747A">
                      <a:alpha val="43000"/>
                    </a:srgbClr>
                  </a:outerShdw>
                </a:effectLst>
              </a:rPr>
              <a:t>La politica  di Coesione rappresenta una delle 13 politiche settoriali dell’Unione europea insieme ad, agricoltura, pesca, ambiente, salute, diritti dei consumatori, trasporto, turismo, energia, industria, ricerca, occupazione, asilo e immigrazione, nonché fiscalità, giustizia, cultura e istruzione e sport. </a:t>
            </a:r>
            <a:endParaRPr lang="it-IT" dirty="0" smtClean="0">
              <a:ln w="0"/>
              <a:solidFill>
                <a:schemeClr val="accent1"/>
              </a:solidFill>
              <a:effectLst>
                <a:outerShdw blurRad="38100" dist="25400" dir="5400000" algn="ctr" rotWithShape="0">
                  <a:srgbClr val="6E747A">
                    <a:alpha val="43000"/>
                  </a:srgbClr>
                </a:outerShdw>
              </a:effectLst>
            </a:endParaRPr>
          </a:p>
          <a:p>
            <a:pPr algn="ctr"/>
            <a:r>
              <a:rPr lang="it-IT" dirty="0" smtClean="0">
                <a:ln w="0"/>
                <a:solidFill>
                  <a:schemeClr val="accent1"/>
                </a:solidFill>
                <a:effectLst>
                  <a:outerShdw blurRad="38100" dist="25400" dir="5400000" algn="ctr" rotWithShape="0">
                    <a:srgbClr val="6E747A">
                      <a:alpha val="43000"/>
                    </a:srgbClr>
                  </a:outerShdw>
                </a:effectLst>
              </a:rPr>
              <a:t>Il </a:t>
            </a:r>
            <a:r>
              <a:rPr lang="it-IT" dirty="0">
                <a:ln w="0"/>
                <a:solidFill>
                  <a:schemeClr val="accent1"/>
                </a:solidFill>
                <a:effectLst>
                  <a:outerShdw blurRad="38100" dist="25400" dir="5400000" algn="ctr" rotWithShape="0">
                    <a:srgbClr val="6E747A">
                      <a:alpha val="43000"/>
                    </a:srgbClr>
                  </a:outerShdw>
                </a:effectLst>
              </a:rPr>
              <a:t>suo obiettivo è quello di rafforzare la coesione economica, sociale e territoriale concorrendo così alla realizzazione della Strategia 2020 per una crescita intelligente, sostenibile e inclusiva dell’Unione europea. </a:t>
            </a:r>
            <a:endParaRPr lang="it-IT" dirty="0" smtClean="0">
              <a:ln w="0"/>
              <a:solidFill>
                <a:schemeClr val="accent1"/>
              </a:solidFill>
              <a:effectLst>
                <a:outerShdw blurRad="38100" dist="25400" dir="5400000" algn="ctr" rotWithShape="0">
                  <a:srgbClr val="6E747A">
                    <a:alpha val="43000"/>
                  </a:srgbClr>
                </a:outerShdw>
              </a:effectLst>
            </a:endParaRPr>
          </a:p>
          <a:p>
            <a:pPr algn="ctr"/>
            <a:r>
              <a:rPr lang="it-IT" dirty="0" smtClean="0">
                <a:ln w="0"/>
                <a:solidFill>
                  <a:schemeClr val="accent1"/>
                </a:solidFill>
                <a:effectLst>
                  <a:outerShdw blurRad="38100" dist="25400" dir="5400000" algn="ctr" rotWithShape="0">
                    <a:srgbClr val="6E747A">
                      <a:alpha val="43000"/>
                    </a:srgbClr>
                  </a:outerShdw>
                </a:effectLst>
              </a:rPr>
              <a:t>Alla </a:t>
            </a:r>
            <a:r>
              <a:rPr lang="it-IT" dirty="0">
                <a:ln w="0"/>
                <a:solidFill>
                  <a:schemeClr val="accent1"/>
                </a:solidFill>
                <a:effectLst>
                  <a:outerShdw blurRad="38100" dist="25400" dir="5400000" algn="ctr" rotWithShape="0">
                    <a:srgbClr val="6E747A">
                      <a:alpha val="43000"/>
                    </a:srgbClr>
                  </a:outerShdw>
                </a:effectLst>
              </a:rPr>
              <a:t>politica di coesione per il periodo 2014-2020 è destinato un terzo delle risorse previste nel bilancio complessivo dell’Unione europea pari ad un investimento di 351,8 miliardi di EUR cui si aggiungono i contributi nazionali e gli altri investimenti privati, per un impatto quantificabile in circa 450 miliardi di EUR.</a:t>
            </a:r>
          </a:p>
          <a:p>
            <a:pPr algn="ctr"/>
            <a:endParaRPr lang="it-IT" dirty="0">
              <a:ln w="0"/>
              <a:solidFill>
                <a:schemeClr val="accent1"/>
              </a:solidFill>
              <a:effectLst>
                <a:outerShdw blurRad="38100" dist="25400" dir="5400000" algn="ctr" rotWithShape="0">
                  <a:srgbClr val="6E747A">
                    <a:alpha val="43000"/>
                  </a:srgbClr>
                </a:outerShdw>
              </a:effectLst>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351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stretch>
            <a:fillRect/>
          </a:stretch>
        </p:blipFill>
        <p:spPr>
          <a:xfrm>
            <a:off x="1795463" y="304800"/>
            <a:ext cx="8879741" cy="6058275"/>
          </a:xfrm>
          <a:prstGeom prst="rect">
            <a:avLst/>
          </a:prstGeom>
        </p:spPr>
      </p:pic>
    </p:spTree>
    <p:extLst>
      <p:ext uri="{BB962C8B-B14F-4D97-AF65-F5344CB8AC3E}">
        <p14:creationId xmlns:p14="http://schemas.microsoft.com/office/powerpoint/2010/main" val="252272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83439" y="205138"/>
            <a:ext cx="7049843" cy="6652862"/>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0985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stretch>
            <a:fillRect/>
          </a:stretch>
        </p:blipFill>
        <p:spPr>
          <a:xfrm>
            <a:off x="1631674" y="383177"/>
            <a:ext cx="9375960" cy="6396825"/>
          </a:xfrm>
          <a:prstGeom prst="rect">
            <a:avLst/>
          </a:prstGeom>
        </p:spPr>
      </p:pic>
    </p:spTree>
    <p:extLst>
      <p:ext uri="{BB962C8B-B14F-4D97-AF65-F5344CB8AC3E}">
        <p14:creationId xmlns:p14="http://schemas.microsoft.com/office/powerpoint/2010/main" val="2906243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292814" cy="50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3"/>
          <a:stretch>
            <a:fillRect/>
          </a:stretch>
        </p:blipFill>
        <p:spPr>
          <a:xfrm>
            <a:off x="1375954" y="212518"/>
            <a:ext cx="9588137" cy="6533851"/>
          </a:xfrm>
          <a:prstGeom prst="rect">
            <a:avLst/>
          </a:prstGeom>
        </p:spPr>
      </p:pic>
    </p:spTree>
    <p:extLst>
      <p:ext uri="{BB962C8B-B14F-4D97-AF65-F5344CB8AC3E}">
        <p14:creationId xmlns:p14="http://schemas.microsoft.com/office/powerpoint/2010/main" val="3637200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3"/>
          <a:stretch>
            <a:fillRect/>
          </a:stretch>
        </p:blipFill>
        <p:spPr>
          <a:xfrm>
            <a:off x="1792524" y="139337"/>
            <a:ext cx="9521354" cy="6488342"/>
          </a:xfrm>
          <a:prstGeom prst="rect">
            <a:avLst/>
          </a:prstGeom>
        </p:spPr>
      </p:pic>
    </p:spTree>
    <p:extLst>
      <p:ext uri="{BB962C8B-B14F-4D97-AF65-F5344CB8AC3E}">
        <p14:creationId xmlns:p14="http://schemas.microsoft.com/office/powerpoint/2010/main" val="203352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stretch>
            <a:fillRect/>
          </a:stretch>
        </p:blipFill>
        <p:spPr>
          <a:xfrm>
            <a:off x="1650274" y="277326"/>
            <a:ext cx="8891452" cy="6066265"/>
          </a:xfrm>
          <a:prstGeom prst="rect">
            <a:avLst/>
          </a:prstGeom>
        </p:spPr>
      </p:pic>
    </p:spTree>
    <p:extLst>
      <p:ext uri="{BB962C8B-B14F-4D97-AF65-F5344CB8AC3E}">
        <p14:creationId xmlns:p14="http://schemas.microsoft.com/office/powerpoint/2010/main" val="3474973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3435" y="2044005"/>
            <a:ext cx="10385151" cy="2062103"/>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Rifiuti urbani e raccolta differenziata</a:t>
            </a:r>
          </a:p>
          <a:p>
            <a:pPr algn="ctr"/>
            <a:r>
              <a:rPr lang="it-IT" sz="2000" dirty="0" smtClean="0">
                <a:ln w="0"/>
                <a:solidFill>
                  <a:schemeClr val="accent1"/>
                </a:solidFill>
                <a:effectLst>
                  <a:outerShdw blurRad="38100" dist="25400" dir="5400000" algn="ctr" rotWithShape="0">
                    <a:srgbClr val="6E747A">
                      <a:alpha val="43000"/>
                    </a:srgbClr>
                  </a:outerShdw>
                </a:effectLst>
              </a:rPr>
              <a:t>(ultima annualità pubblicata dal Catasto nazionale dei rifiuti, 2017)</a:t>
            </a:r>
          </a:p>
          <a:p>
            <a:pPr algn="ctr"/>
            <a:r>
              <a:rPr lang="it-IT" sz="2000" dirty="0" smtClean="0">
                <a:ln w="0"/>
                <a:solidFill>
                  <a:schemeClr val="accent1"/>
                </a:solidFill>
                <a:effectLst>
                  <a:outerShdw blurRad="38100" dist="25400" dir="5400000" algn="ctr" rotWithShape="0">
                    <a:srgbClr val="6E747A">
                      <a:alpha val="43000"/>
                    </a:srgbClr>
                  </a:outerShdw>
                </a:effectLst>
              </a:rPr>
              <a:t>(Osservatorio regionale dei Rifiuti, dati RD su comunicazioni gennaio-ottobre 2019) </a:t>
            </a:r>
            <a:r>
              <a:rPr lang="it-IT" sz="5400" dirty="0" smtClean="0">
                <a:ln w="0"/>
                <a:solidFill>
                  <a:schemeClr val="accent1"/>
                </a:solidFill>
                <a:effectLst>
                  <a:outerShdw blurRad="38100" dist="25400" dir="5400000" algn="ctr" rotWithShape="0">
                    <a:srgbClr val="6E747A">
                      <a:alpha val="43000"/>
                    </a:srgbClr>
                  </a:outerShdw>
                </a:effectLst>
              </a:rPr>
              <a:t> </a:t>
            </a:r>
            <a:endParaRPr lang="it-IT" sz="5400" dirty="0">
              <a:ln w="0"/>
              <a:solidFill>
                <a:schemeClr val="accent1"/>
              </a:solidFill>
              <a:effectLst>
                <a:outerShdw blurRad="38100" dist="25400" dir="5400000" algn="ctr" rotWithShape="0">
                  <a:srgbClr val="6E747A">
                    <a:alpha val="43000"/>
                  </a:srgbClr>
                </a:outerShdw>
              </a:effectLst>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108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02674" y="118331"/>
            <a:ext cx="8632818" cy="6656937"/>
          </a:xfrm>
          <a:prstGeom prst="rect">
            <a:avLst/>
          </a:prstGeom>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20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97874" y="-116706"/>
            <a:ext cx="8995955" cy="6936960"/>
          </a:xfrm>
          <a:prstGeom prst="rect">
            <a:avLst/>
          </a:prstGeom>
        </p:spPr>
      </p:pic>
      <p:sp>
        <p:nvSpPr>
          <p:cNvPr id="3" name="Rettangolo 2"/>
          <p:cNvSpPr/>
          <p:nvPr/>
        </p:nvSpPr>
        <p:spPr>
          <a:xfrm>
            <a:off x="269966" y="2798640"/>
            <a:ext cx="1898468" cy="1200329"/>
          </a:xfrm>
          <a:prstGeom prst="rect">
            <a:avLst/>
          </a:prstGeom>
        </p:spPr>
        <p:txBody>
          <a:bodyPr wrap="square">
            <a:spAutoFit/>
          </a:bodyPr>
          <a:lstStyle/>
          <a:p>
            <a:r>
              <a:rPr lang="it-IT" dirty="0" smtClean="0">
                <a:solidFill>
                  <a:srgbClr val="FF0000"/>
                </a:solidFill>
              </a:rPr>
              <a:t>*Altamura e Gravina hanno iniziato la RD nel 2018</a:t>
            </a:r>
            <a:endParaRPr lang="it-IT" dirty="0">
              <a:solidFill>
                <a:srgbClr val="FF0000"/>
              </a:solidFill>
            </a:endParaRPr>
          </a:p>
        </p:txBody>
      </p:sp>
    </p:spTree>
    <p:extLst>
      <p:ext uri="{BB962C8B-B14F-4D97-AF65-F5344CB8AC3E}">
        <p14:creationId xmlns:p14="http://schemas.microsoft.com/office/powerpoint/2010/main" val="4216428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744184" y="121920"/>
            <a:ext cx="8755818" cy="6574971"/>
          </a:xfrm>
          <a:prstGeom prst="rect">
            <a:avLst/>
          </a:prstGeom>
        </p:spPr>
      </p:pic>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111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63255" y="2044005"/>
            <a:ext cx="6842579" cy="1754326"/>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Il consumo del suolo </a:t>
            </a:r>
            <a:r>
              <a:rPr lang="it-IT" sz="2000" dirty="0" smtClean="0">
                <a:ln w="0"/>
                <a:solidFill>
                  <a:schemeClr val="accent1"/>
                </a:solidFill>
                <a:effectLst>
                  <a:outerShdw blurRad="38100" dist="25400" dir="5400000" algn="ctr" rotWithShape="0">
                    <a:srgbClr val="6E747A">
                      <a:alpha val="43000"/>
                    </a:srgbClr>
                  </a:outerShdw>
                </a:effectLst>
              </a:rPr>
              <a:t>(2018) </a:t>
            </a:r>
          </a:p>
          <a:p>
            <a:pPr algn="ctr"/>
            <a:endParaRPr lang="it-IT" sz="5400" dirty="0">
              <a:ln w="0"/>
              <a:solidFill>
                <a:schemeClr val="accent1"/>
              </a:solidFill>
              <a:effectLst>
                <a:outerShdw blurRad="38100" dist="25400" dir="5400000" algn="ctr" rotWithShape="0">
                  <a:srgbClr val="6E747A">
                    <a:alpha val="43000"/>
                  </a:srgbClr>
                </a:outerShdw>
              </a:effectLst>
            </a:endParaRPr>
          </a:p>
        </p:txBody>
      </p:sp>
      <p:sp>
        <p:nvSpPr>
          <p:cNvPr id="33793" name="Rectangle 1"/>
          <p:cNvSpPr>
            <a:spLocks noChangeArrowheads="1"/>
          </p:cNvSpPr>
          <p:nvPr/>
        </p:nvSpPr>
        <p:spPr bwMode="auto">
          <a:xfrm>
            <a:off x="2603800" y="2967335"/>
            <a:ext cx="705400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tabLst>
                <a:tab pos="539750" algn="l"/>
              </a:tabLst>
            </a:pPr>
            <a:r>
              <a:rPr lang="it-IT" sz="2000" dirty="0">
                <a:ln w="0"/>
                <a:solidFill>
                  <a:srgbClr val="C00000"/>
                </a:solidFill>
                <a:effectLst>
                  <a:outerShdw blurRad="38100" dist="25400" dir="5400000" algn="ctr" rotWithShape="0">
                    <a:srgbClr val="6E747A">
                      <a:alpha val="43000"/>
                    </a:srgbClr>
                  </a:outerShdw>
                </a:effectLst>
              </a:rPr>
              <a:t>… per consumo di suolo è da intendersi la variazione da una copertura non artificiale (suolo non consumato) a una copertura artificiale del suolo (</a:t>
            </a:r>
            <a:r>
              <a:rPr lang="it-IT" sz="2000" dirty="0" err="1">
                <a:ln w="0"/>
                <a:solidFill>
                  <a:srgbClr val="C00000"/>
                </a:solidFill>
                <a:effectLst>
                  <a:outerShdw blurRad="38100" dist="25400" dir="5400000" algn="ctr" rotWithShape="0">
                    <a:srgbClr val="6E747A">
                      <a:alpha val="43000"/>
                    </a:srgbClr>
                  </a:outerShdw>
                </a:effectLst>
              </a:rPr>
              <a:t>suolo</a:t>
            </a:r>
            <a:r>
              <a:rPr lang="it-IT" sz="2000" dirty="0">
                <a:ln w="0"/>
                <a:solidFill>
                  <a:srgbClr val="C00000"/>
                </a:solidFill>
                <a:effectLst>
                  <a:outerShdw blurRad="38100" dist="25400" dir="5400000" algn="ctr" rotWithShape="0">
                    <a:srgbClr val="6E747A">
                      <a:alpha val="43000"/>
                    </a:srgbClr>
                  </a:outerShdw>
                </a:effectLst>
              </a:rPr>
              <a:t> consumato), con la distinzione fra consumo di suolo permanente (dovuto a una copertura artificiale permanente) e consumo di suolo reversibile (dovuto a una copertura artificiale reversibile)….</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552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771379" y="0"/>
            <a:ext cx="6649242" cy="6857999"/>
          </a:xfrm>
          <a:prstGeom prst="rect">
            <a:avLst/>
          </a:prstGeom>
        </p:spPr>
      </p:pic>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42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022181" y="148046"/>
            <a:ext cx="7000327" cy="6612553"/>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4115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767625" y="0"/>
            <a:ext cx="6656750" cy="6858000"/>
          </a:xfrm>
          <a:prstGeom prst="rect">
            <a:avLst/>
          </a:prstGeom>
        </p:spPr>
      </p:pic>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692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638697" y="121920"/>
            <a:ext cx="6466556" cy="6662056"/>
          </a:xfrm>
          <a:prstGeom prst="rect">
            <a:avLst/>
          </a:prstGeom>
        </p:spPr>
      </p:pic>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048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41099" y="2505670"/>
            <a:ext cx="2953053" cy="923330"/>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La Scuola </a:t>
            </a:r>
            <a:endParaRPr lang="it-IT" sz="5400" dirty="0">
              <a:ln w="0"/>
              <a:solidFill>
                <a:schemeClr val="accent1"/>
              </a:solidFill>
              <a:effectLst>
                <a:outerShdw blurRad="38100" dist="25400" dir="5400000" algn="ctr" rotWithShape="0">
                  <a:srgbClr val="6E747A">
                    <a:alpha val="43000"/>
                  </a:srgbClr>
                </a:outerShdw>
              </a:effectLst>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282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49542" y="174171"/>
            <a:ext cx="10929593" cy="6487885"/>
          </a:xfrm>
          <a:prstGeom prst="rect">
            <a:avLst/>
          </a:prstGeom>
        </p:spPr>
      </p:pic>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02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34604" y="152400"/>
            <a:ext cx="11084930" cy="6580094"/>
          </a:xfrm>
          <a:prstGeom prst="rect">
            <a:avLst/>
          </a:prstGeom>
        </p:spPr>
      </p:pic>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94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11275" y="-1"/>
            <a:ext cx="11190645" cy="6642847"/>
          </a:xfrm>
          <a:prstGeom prst="rect">
            <a:avLst/>
          </a:prstGeom>
        </p:spPr>
      </p:pic>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9696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00635" y="170329"/>
            <a:ext cx="10995488" cy="6527001"/>
          </a:xfrm>
          <a:prstGeom prst="rect">
            <a:avLst/>
          </a:prstGeom>
        </p:spPr>
      </p:pic>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91" y="170329"/>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570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55193" y="2548604"/>
            <a:ext cx="3081613" cy="923330"/>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Il Turismo </a:t>
            </a:r>
            <a:endParaRPr lang="it-IT" sz="5400" dirty="0">
              <a:ln w="0"/>
              <a:solidFill>
                <a:schemeClr val="accent1"/>
              </a:solidFill>
              <a:effectLst>
                <a:outerShdw blurRad="38100" dist="25400" dir="5400000" algn="ctr" rotWithShape="0">
                  <a:srgbClr val="6E747A">
                    <a:alpha val="43000"/>
                  </a:srgbClr>
                </a:outerShdw>
              </a:effectLst>
            </a:endParaRP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258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15744" y="0"/>
            <a:ext cx="8360513" cy="6858000"/>
          </a:xfrm>
          <a:prstGeom prst="rect">
            <a:avLst/>
          </a:prstGeom>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884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15744" y="0"/>
            <a:ext cx="8321950" cy="6826368"/>
          </a:xfrm>
          <a:prstGeom prst="rect">
            <a:avLst/>
          </a:prstGeom>
        </p:spPr>
      </p:pic>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12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39671" y="69669"/>
            <a:ext cx="7092009" cy="6699157"/>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442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820090" y="0"/>
            <a:ext cx="8160795" cy="6858000"/>
          </a:xfrm>
          <a:prstGeom prst="rect">
            <a:avLst/>
          </a:prstGeom>
        </p:spPr>
      </p:pic>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491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56430" y="2044005"/>
            <a:ext cx="5079147" cy="923330"/>
          </a:xfrm>
          <a:prstGeom prst="rect">
            <a:avLst/>
          </a:prstGeom>
          <a:noFill/>
        </p:spPr>
        <p:txBody>
          <a:bodyPr wrap="none" lIns="91440" tIns="45720" rIns="91440" bIns="45720">
            <a:spAutoFit/>
          </a:bodyPr>
          <a:lstStyle/>
          <a:p>
            <a:pPr algn="ctr"/>
            <a:r>
              <a:rPr lang="it-IT" sz="5400" dirty="0" smtClean="0">
                <a:ln w="0"/>
                <a:solidFill>
                  <a:schemeClr val="accent1"/>
                </a:solidFill>
                <a:effectLst>
                  <a:outerShdw blurRad="38100" dist="25400" dir="5400000" algn="ctr" rotWithShape="0">
                    <a:srgbClr val="6E747A">
                      <a:alpha val="43000"/>
                    </a:srgbClr>
                  </a:outerShdw>
                </a:effectLst>
              </a:rPr>
              <a:t>Il Parco veicolare </a:t>
            </a:r>
            <a:endParaRPr lang="it-IT" sz="5400" dirty="0">
              <a:ln w="0"/>
              <a:solidFill>
                <a:schemeClr val="accent1"/>
              </a:solidFill>
              <a:effectLst>
                <a:outerShdw blurRad="38100" dist="25400" dir="5400000" algn="ctr" rotWithShape="0">
                  <a:srgbClr val="6E747A">
                    <a:alpha val="43000"/>
                  </a:srgbClr>
                </a:outerShdw>
              </a:effectLst>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640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685475360"/>
              </p:ext>
            </p:extLst>
          </p:nvPr>
        </p:nvGraphicFramePr>
        <p:xfrm>
          <a:off x="261253" y="113206"/>
          <a:ext cx="11486609" cy="6043758"/>
        </p:xfrm>
        <a:graphic>
          <a:graphicData uri="http://schemas.openxmlformats.org/drawingml/2006/table">
            <a:tbl>
              <a:tblPr/>
              <a:tblGrid>
                <a:gridCol w="2176119"/>
                <a:gridCol w="674872"/>
                <a:gridCol w="1611430"/>
                <a:gridCol w="688646"/>
                <a:gridCol w="743737"/>
                <a:gridCol w="688646"/>
                <a:gridCol w="688646"/>
                <a:gridCol w="716192"/>
                <a:gridCol w="688646"/>
                <a:gridCol w="688646"/>
                <a:gridCol w="688646"/>
                <a:gridCol w="688646"/>
                <a:gridCol w="743737"/>
              </a:tblGrid>
              <a:tr h="461344">
                <a:tc gridSpan="5">
                  <a:txBody>
                    <a:bodyPr/>
                    <a:lstStyle/>
                    <a:p>
                      <a:pPr algn="l" fontAlgn="b"/>
                      <a:r>
                        <a:rPr lang="it-IT" sz="1000" b="1" i="1" u="none" strike="noStrike" dirty="0">
                          <a:solidFill>
                            <a:srgbClr val="000000"/>
                          </a:solidFill>
                          <a:effectLst/>
                          <a:latin typeface="Arial" panose="020B0604020202020204" pitchFamily="34" charset="0"/>
                        </a:rPr>
                        <a:t>Parco veicolare per categoria presenti nei comuni della Puglia. Anno 2017 (Valori assoluti)</a:t>
                      </a:r>
                    </a:p>
                  </a:txBody>
                  <a:tcPr marL="9456" marR="9456" marT="9456"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00" b="0"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l" fontAlgn="b"/>
                      <a:endParaRPr lang="it-IT" sz="1000" b="0"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l" fontAlgn="b"/>
                      <a:endParaRPr lang="it-IT" sz="1000" b="0"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l" fontAlgn="b"/>
                      <a:endParaRPr lang="it-IT" sz="1000" b="0"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l" fontAlgn="b"/>
                      <a:endParaRPr lang="it-IT" sz="1000" b="0"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l" fontAlgn="b"/>
                      <a:endParaRPr lang="it-IT" sz="1000" b="1"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l" fontAlgn="b"/>
                      <a:endParaRPr lang="it-IT" sz="1000" b="0"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l" fontAlgn="b"/>
                      <a:endParaRPr lang="it-IT" sz="1000" b="1" i="1"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r>
              <a:tr h="237613">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1"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1"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r>
              <a:tr h="2012977">
                <a:tc>
                  <a:txBody>
                    <a:bodyPr/>
                    <a:lstStyle/>
                    <a:p>
                      <a:pPr algn="ctr" fontAlgn="ctr"/>
                      <a:r>
                        <a:rPr lang="it-IT" sz="1000" b="1" i="0" u="none" strike="noStrike" dirty="0">
                          <a:solidFill>
                            <a:srgbClr val="000000"/>
                          </a:solidFill>
                          <a:effectLst/>
                          <a:latin typeface="Arial" panose="020B0604020202020204" pitchFamily="34" charset="0"/>
                        </a:rPr>
                        <a:t>Comune</a:t>
                      </a:r>
                    </a:p>
                  </a:txBody>
                  <a:tcPr marL="9456" marR="9456" marT="94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AUTOBUS</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AUTOCARRI TRASPORTO MERCI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AUTOVEICOLI SPECIALI / SPECIFICI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AUTOVETTURE</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MOTOCARRI E QUADRICICLI TRASPORTO MERCI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MOTOCICLI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MOTOVEICOLI E QUADRICICLI SPECIALI / SPECIFICI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RIMORCHI E SEMIRIMORCHI SPECIALI / SPECIFICI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RIMORCHI E SEMIRIMORCHI TRASPORTO MERCI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TRATTORI STRADALI O MOTRICI</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NON DEFINITO</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Arial" panose="020B0604020202020204" pitchFamily="34" charset="0"/>
                        </a:rPr>
                        <a:t>TOTALE</a:t>
                      </a:r>
                    </a:p>
                  </a:txBody>
                  <a:tcPr marL="9456" marR="9456" marT="9456"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652">
                <a:tc>
                  <a:txBody>
                    <a:bodyPr/>
                    <a:lstStyle/>
                    <a:p>
                      <a:pPr algn="l" fontAlgn="b"/>
                      <a:r>
                        <a:rPr lang="it-IT" sz="1000" b="0" i="0" u="none" strike="noStrike">
                          <a:solidFill>
                            <a:srgbClr val="000000"/>
                          </a:solidFill>
                          <a:effectLst/>
                          <a:latin typeface="Arial" panose="020B0604020202020204" pitchFamily="34" charset="0"/>
                        </a:rPr>
                        <a:t>ACQUAVIVA DELLE FONTI</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15</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1.076</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192</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11.679</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166</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1.204</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10</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5</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30</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0" i="0" u="none" strike="noStrike">
                          <a:solidFill>
                            <a:srgbClr val="000000"/>
                          </a:solidFill>
                          <a:effectLst/>
                          <a:latin typeface="Arial" panose="020B0604020202020204" pitchFamily="34" charset="0"/>
                        </a:rPr>
                        <a:t>15</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1" i="0" u="none" strike="noStrike">
                          <a:solidFill>
                            <a:srgbClr val="000000"/>
                          </a:solidFill>
                          <a:effectLst/>
                          <a:latin typeface="Arial" panose="020B0604020202020204" pitchFamily="34" charset="0"/>
                        </a:rPr>
                        <a:t>14.392</a:t>
                      </a:r>
                    </a:p>
                  </a:txBody>
                  <a:tcPr marL="9456" marR="9456" marT="9456" marB="0" anchor="b">
                    <a:lnL>
                      <a:noFill/>
                    </a:lnL>
                    <a:lnR>
                      <a:noFill/>
                    </a:lnR>
                    <a:lnT w="6350" cap="flat" cmpd="sng" algn="ctr">
                      <a:solidFill>
                        <a:srgbClr val="000000"/>
                      </a:solidFill>
                      <a:prstDash val="solid"/>
                      <a:round/>
                      <a:headEnd type="none" w="med" len="med"/>
                      <a:tailEnd type="none" w="med" len="med"/>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ALTAMURA</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213</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4.840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911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35.523</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120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3.554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65</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280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716</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430</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46.652</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CASAMASSIMA</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7</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834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113</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10.954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100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1.172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5</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9</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13.208</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CASSANO DELLE MURGE</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6</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687</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148</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8.288</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85</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1.063</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7</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10.310</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CELLAMARE</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222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52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3.258</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62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483</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19</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31</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4.184</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CORATO</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50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3.158</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744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28.356</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172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2.587</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156</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265</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245</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35.773</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GRAVINA IN PUGLIA</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2.634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344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21.492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137</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2.506</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71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271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176</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27.681</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PUTIGNANO</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411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1.683</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420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16.327</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63</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1.465</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46</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79</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101</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20.617</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RUTIGLIANO</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21</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1.115</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204</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10.402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110</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1.159</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8</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52</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28</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35</a:t>
                      </a:r>
                    </a:p>
                  </a:txBody>
                  <a:tcPr marL="9456" marR="9456" marT="9456" marB="0" anchor="b">
                    <a:lnL>
                      <a:noFill/>
                    </a:lnL>
                    <a:lnR>
                      <a:noFill/>
                    </a:lnR>
                    <a:lnT>
                      <a:noFill/>
                    </a:lnT>
                    <a:lnB>
                      <a:noFill/>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13.134</a:t>
                      </a:r>
                    </a:p>
                  </a:txBody>
                  <a:tcPr marL="9456" marR="9456" marT="9456" marB="0" anchor="b">
                    <a:lnL>
                      <a:noFill/>
                    </a:lnL>
                    <a:lnR>
                      <a:noFill/>
                    </a:lnR>
                    <a:lnT>
                      <a:noFill/>
                    </a:lnT>
                    <a:lnB>
                      <a:noFill/>
                    </a:lnB>
                  </a:tcPr>
                </a:tc>
              </a:tr>
              <a:tr h="277652">
                <a:tc>
                  <a:txBody>
                    <a:bodyPr/>
                    <a:lstStyle/>
                    <a:p>
                      <a:pPr algn="l" fontAlgn="b"/>
                      <a:r>
                        <a:rPr lang="it-IT" sz="1000" b="0" i="0" u="none" strike="noStrike">
                          <a:solidFill>
                            <a:srgbClr val="000000"/>
                          </a:solidFill>
                          <a:effectLst/>
                          <a:latin typeface="Arial" panose="020B0604020202020204" pitchFamily="34" charset="0"/>
                        </a:rPr>
                        <a:t>TURI</a:t>
                      </a:r>
                    </a:p>
                  </a:txBody>
                  <a:tcPr marL="9456" marR="9456" marT="9456" marB="0" anchor="b">
                    <a:lnL>
                      <a:noFill/>
                    </a:lnL>
                    <a:lnR>
                      <a:noFill/>
                    </a:lnR>
                    <a:lnT>
                      <a:noFill/>
                    </a:lnT>
                    <a:lnB>
                      <a:noFill/>
                    </a:lnB>
                  </a:tcPr>
                </a:tc>
                <a:tc>
                  <a:txBody>
                    <a:bodyPr/>
                    <a:lstStyle/>
                    <a:p>
                      <a:pPr algn="r" fontAlgn="b"/>
                      <a:r>
                        <a:rPr lang="it-IT" sz="1000" b="0" i="0" u="none" strike="noStrike">
                          <a:solidFill>
                            <a:srgbClr val="000000"/>
                          </a:solidFill>
                          <a:effectLst/>
                          <a:latin typeface="Arial" panose="020B0604020202020204" pitchFamily="34" charset="0"/>
                        </a:rPr>
                        <a:t>5</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526</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87</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7.713</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31</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722</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6</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9</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22</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13</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panose="020B0604020202020204" pitchFamily="34" charset="0"/>
                      </a:endParaRP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9.134</a:t>
                      </a:r>
                    </a:p>
                  </a:txBody>
                  <a:tcPr marL="9456" marR="9456" marT="9456" marB="0" anchor="b">
                    <a:lnL>
                      <a:noFill/>
                    </a:lnL>
                    <a:lnR>
                      <a:noFill/>
                    </a:lnR>
                    <a:lnT>
                      <a:noFill/>
                    </a:lnT>
                    <a:lnB w="6350" cap="flat" cmpd="sng" algn="ctr">
                      <a:solidFill>
                        <a:srgbClr val="000000"/>
                      </a:solidFill>
                      <a:prstDash val="solid"/>
                      <a:round/>
                      <a:headEnd type="none" w="med" len="med"/>
                      <a:tailEnd type="none" w="med" len="med"/>
                    </a:lnB>
                  </a:tcPr>
                </a:tc>
              </a:tr>
              <a:tr h="277652">
                <a:tc>
                  <a:txBody>
                    <a:bodyPr/>
                    <a:lstStyle/>
                    <a:p>
                      <a:pPr algn="l" fontAlgn="b"/>
                      <a:r>
                        <a:rPr lang="it-IT" sz="1100" b="0" i="0" u="none" strike="noStrike">
                          <a:solidFill>
                            <a:srgbClr val="000000"/>
                          </a:solidFill>
                          <a:effectLst/>
                          <a:latin typeface="Calibri" panose="020F0502020204030204" pitchFamily="34" charset="0"/>
                        </a:rPr>
                        <a:t>Città metropolitana di Bari</a:t>
                      </a: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2.968</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62.607</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12.471</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697.110</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5.846</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93.275</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642</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2.736</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4.555</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3.563</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0" u="none" strike="noStrike">
                          <a:solidFill>
                            <a:srgbClr val="000000"/>
                          </a:solidFill>
                          <a:effectLst/>
                          <a:latin typeface="Arial" panose="020B0604020202020204" pitchFamily="34" charset="0"/>
                        </a:rPr>
                        <a:t> </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885.773</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652">
                <a:tc>
                  <a:txBody>
                    <a:bodyPr/>
                    <a:lstStyle/>
                    <a:p>
                      <a:pPr algn="l" fontAlgn="b"/>
                      <a:r>
                        <a:rPr lang="it-IT" sz="1100" b="0" i="0" u="none" strike="noStrike">
                          <a:solidFill>
                            <a:srgbClr val="000000"/>
                          </a:solidFill>
                          <a:effectLst/>
                          <a:latin typeface="Calibri" panose="020F0502020204030204" pitchFamily="34" charset="0"/>
                        </a:rPr>
                        <a:t>PUGLIA</a:t>
                      </a:r>
                    </a:p>
                  </a:txBody>
                  <a:tcPr marL="9456" marR="9456" marT="9456" marB="0" anchor="b">
                    <a:lnL>
                      <a:noFill/>
                    </a:lnL>
                    <a:lnR>
                      <a:noFill/>
                    </a:lnR>
                    <a:lnT>
                      <a:noFill/>
                    </a:lnT>
                    <a:lnB>
                      <a:noFill/>
                    </a:lnB>
                  </a:tcPr>
                </a:tc>
                <a:tc>
                  <a:txBody>
                    <a:bodyPr/>
                    <a:lstStyle/>
                    <a:p>
                      <a:pPr algn="r" fontAlgn="b"/>
                      <a:r>
                        <a:rPr lang="it-IT" sz="1000" b="1" i="0" u="none" strike="noStrike">
                          <a:solidFill>
                            <a:srgbClr val="000000"/>
                          </a:solidFill>
                          <a:effectLst/>
                          <a:latin typeface="Arial" panose="020B0604020202020204" pitchFamily="34" charset="0"/>
                        </a:rPr>
                        <a:t>7.110</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229.051</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36.894</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2.329.173</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31.961</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296.957</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2.548</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6.435</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15.538</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10.766</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Arial" panose="020B0604020202020204" pitchFamily="34" charset="0"/>
                        </a:rPr>
                        <a:t>1</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effectLst/>
                          <a:latin typeface="Arial" panose="020B0604020202020204" pitchFamily="34" charset="0"/>
                        </a:rPr>
                        <a:t>2.966.434</a:t>
                      </a:r>
                    </a:p>
                  </a:txBody>
                  <a:tcPr marL="9456" marR="9456" marT="9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461" y="113206"/>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6304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948092" y="0"/>
            <a:ext cx="10295815" cy="6858000"/>
          </a:xfrm>
          <a:prstGeom prst="rect">
            <a:avLst/>
          </a:prstGeom>
        </p:spPr>
      </p:pic>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6626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19205" y="2392039"/>
            <a:ext cx="6096000" cy="2308324"/>
          </a:xfrm>
          <a:prstGeom prst="rect">
            <a:avLst/>
          </a:prstGeom>
        </p:spPr>
        <p:txBody>
          <a:bodyPr>
            <a:spAutoFit/>
          </a:bodyPr>
          <a:lstStyle/>
          <a:p>
            <a:r>
              <a:rPr lang="it-IT" sz="3600" dirty="0">
                <a:solidFill>
                  <a:srgbClr val="C00000"/>
                </a:solidFill>
                <a:latin typeface="Apple Chancery" panose="03020702040506060504" pitchFamily="66" charset="0"/>
              </a:rPr>
              <a:t>I numeri hanno vita; non sono solo simboli sulla carta.</a:t>
            </a:r>
            <a:br>
              <a:rPr lang="it-IT" sz="3600" dirty="0">
                <a:solidFill>
                  <a:srgbClr val="C00000"/>
                </a:solidFill>
                <a:latin typeface="Apple Chancery" panose="03020702040506060504" pitchFamily="66" charset="0"/>
              </a:rPr>
            </a:br>
            <a:endParaRPr lang="it-IT" sz="3600" dirty="0" smtClean="0">
              <a:solidFill>
                <a:srgbClr val="C00000"/>
              </a:solidFill>
              <a:latin typeface="Apple Chancery" panose="03020702040506060504" pitchFamily="66" charset="0"/>
            </a:endParaRPr>
          </a:p>
          <a:p>
            <a:pPr algn="r"/>
            <a:r>
              <a:rPr lang="it-IT" sz="3600" dirty="0" smtClean="0">
                <a:solidFill>
                  <a:srgbClr val="C00000"/>
                </a:solidFill>
                <a:latin typeface="Apple Chancery" panose="03020702040506060504" pitchFamily="66" charset="0"/>
              </a:rPr>
              <a:t>(</a:t>
            </a:r>
            <a:r>
              <a:rPr lang="it-IT" sz="3600" dirty="0" err="1">
                <a:solidFill>
                  <a:srgbClr val="C00000"/>
                </a:solidFill>
                <a:latin typeface="Apple Chancery" panose="03020702040506060504" pitchFamily="66" charset="0"/>
              </a:rPr>
              <a:t>Shakuntala</a:t>
            </a:r>
            <a:r>
              <a:rPr lang="it-IT" sz="3600" dirty="0">
                <a:solidFill>
                  <a:srgbClr val="C00000"/>
                </a:solidFill>
                <a:latin typeface="Apple Chancery" panose="03020702040506060504" pitchFamily="66" charset="0"/>
              </a:rPr>
              <a:t> Devi)</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3957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96000" y="3465513"/>
            <a:ext cx="5144589" cy="584935"/>
          </a:xfrm>
        </p:spPr>
        <p:txBody>
          <a:bodyPr>
            <a:noAutofit/>
          </a:bodyPr>
          <a:lstStyle/>
          <a:p>
            <a:pPr marL="0" indent="0">
              <a:buNone/>
            </a:pPr>
            <a:r>
              <a:rPr lang="it-IT" sz="5000" b="1" i="1" dirty="0">
                <a:solidFill>
                  <a:srgbClr val="C00000"/>
                </a:solidFill>
                <a:latin typeface="Pristina" panose="03060402040406080204" pitchFamily="66" charset="0"/>
                <a:cs typeface="Times New Roman" panose="02020603050405020304" pitchFamily="18" charset="0"/>
              </a:rPr>
              <a:t>Grazie per l’attenzione</a:t>
            </a:r>
            <a:r>
              <a:rPr lang="it-IT" sz="5000" b="1" i="1" dirty="0" smtClean="0">
                <a:solidFill>
                  <a:srgbClr val="C00000"/>
                </a:solidFill>
                <a:latin typeface="Pristina" panose="03060402040406080204" pitchFamily="66" charset="0"/>
                <a:cs typeface="Times New Roman" panose="02020603050405020304" pitchFamily="18" charset="0"/>
              </a:rPr>
              <a:t>!</a:t>
            </a:r>
            <a:endParaRPr lang="it-IT" sz="5000" b="1" dirty="0">
              <a:solidFill>
                <a:srgbClr val="C00000"/>
              </a:solidFill>
              <a:latin typeface="Pristina" panose="03060402040406080204" pitchFamily="66" charset="0"/>
              <a:cs typeface="Times New Roman" panose="02020603050405020304" pitchFamily="18" charset="0"/>
            </a:endParaRPr>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867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2004468" y="1621721"/>
            <a:ext cx="7991475" cy="599691"/>
          </a:xfrm>
        </p:spPr>
        <p:txBody>
          <a:bodyPr>
            <a:noAutofit/>
          </a:bodyPr>
          <a:lstStyle/>
          <a:p>
            <a:r>
              <a:rPr lang="it-IT" sz="2500" b="1" dirty="0" smtClean="0">
                <a:solidFill>
                  <a:srgbClr val="0070C0"/>
                </a:solidFill>
              </a:rPr>
              <a:t>Istituto Pugliese di Ricerche Economiche e Sociali </a:t>
            </a:r>
          </a:p>
          <a:p>
            <a:endParaRPr lang="it-IT" sz="2500" b="1" dirty="0" smtClean="0">
              <a:solidFill>
                <a:srgbClr val="FF0000"/>
              </a:solidFill>
            </a:endParaRPr>
          </a:p>
          <a:p>
            <a:r>
              <a:rPr lang="it-IT" sz="4000" b="1" dirty="0" smtClean="0">
                <a:solidFill>
                  <a:srgbClr val="FF0000"/>
                </a:solidFill>
              </a:rPr>
              <a:t>ANALISI STATISTICA </a:t>
            </a:r>
          </a:p>
          <a:p>
            <a:r>
              <a:rPr lang="it-IT" sz="4000" b="1" dirty="0" smtClean="0">
                <a:solidFill>
                  <a:srgbClr val="FF0000"/>
                </a:solidFill>
              </a:rPr>
              <a:t> DEMO-SOCIO-ECONOMICA DI </a:t>
            </a:r>
          </a:p>
          <a:p>
            <a:r>
              <a:rPr lang="it-IT" sz="4000" b="1" dirty="0" smtClean="0">
                <a:solidFill>
                  <a:srgbClr val="FF0000"/>
                </a:solidFill>
              </a:rPr>
              <a:t>«</a:t>
            </a:r>
            <a:r>
              <a:rPr lang="it-IT" sz="4000" b="1" i="1" dirty="0" smtClean="0">
                <a:solidFill>
                  <a:srgbClr val="FF0000"/>
                </a:solidFill>
              </a:rPr>
              <a:t>CUORE DELLA PUGLIA</a:t>
            </a:r>
            <a:r>
              <a:rPr lang="it-IT" sz="4000" b="1" dirty="0" smtClean="0">
                <a:solidFill>
                  <a:srgbClr val="FF0000"/>
                </a:solidFill>
              </a:rPr>
              <a:t>»</a:t>
            </a:r>
          </a:p>
          <a:p>
            <a:r>
              <a:rPr lang="it-IT" sz="4000" b="1" i="1" dirty="0" smtClean="0">
                <a:solidFill>
                  <a:srgbClr val="C00000"/>
                </a:solidFill>
              </a:rPr>
              <a:t>… ‘parlino’ i numeri! </a:t>
            </a:r>
          </a:p>
          <a:p>
            <a:endParaRPr lang="it-IT" altLang="it-IT" sz="4000" b="1" u="sng" dirty="0" smtClean="0">
              <a:solidFill>
                <a:srgbClr val="C00000"/>
              </a:solidFill>
            </a:endParaRPr>
          </a:p>
          <a:p>
            <a:endParaRPr lang="it-IT" altLang="it-IT" sz="4000" b="1" u="sng" dirty="0">
              <a:solidFill>
                <a:srgbClr val="C00000"/>
              </a:solidFill>
            </a:endParaRPr>
          </a:p>
        </p:txBody>
      </p:sp>
      <p:sp>
        <p:nvSpPr>
          <p:cNvPr id="6" name="Rectangle 3"/>
          <p:cNvSpPr txBox="1">
            <a:spLocks noChangeArrowheads="1"/>
          </p:cNvSpPr>
          <p:nvPr/>
        </p:nvSpPr>
        <p:spPr bwMode="auto">
          <a:xfrm>
            <a:off x="3216072" y="4845117"/>
            <a:ext cx="799147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marL="0" indent="0" algn="r" eaLnBrk="0" hangingPunct="0">
              <a:spcBef>
                <a:spcPct val="20000"/>
              </a:spcBef>
              <a:buNone/>
              <a:defRPr sz="2000" i="1" kern="0">
                <a:solidFill>
                  <a:srgbClr val="0070C0"/>
                </a:solidFill>
                <a:latin typeface="+mn-lt"/>
              </a:defRPr>
            </a:lvl1pPr>
            <a:lvl2pPr indent="0" algn="ctr" eaLnBrk="0" hangingPunct="0">
              <a:spcBef>
                <a:spcPct val="20000"/>
              </a:spcBef>
              <a:buNone/>
              <a:defRPr sz="2800">
                <a:latin typeface="+mn-lt"/>
              </a:defRPr>
            </a:lvl2pPr>
            <a:lvl3pPr indent="0" algn="ctr" eaLnBrk="0" hangingPunct="0">
              <a:spcBef>
                <a:spcPct val="20000"/>
              </a:spcBef>
              <a:buNone/>
              <a:defRPr sz="2400">
                <a:latin typeface="+mn-lt"/>
              </a:defRPr>
            </a:lvl3pPr>
            <a:lvl4pPr indent="0" algn="ctr" eaLnBrk="0" hangingPunct="0">
              <a:spcBef>
                <a:spcPct val="20000"/>
              </a:spcBef>
              <a:buNone/>
              <a:defRPr sz="2000">
                <a:latin typeface="+mn-lt"/>
              </a:defRPr>
            </a:lvl4pPr>
            <a:lvl5pPr indent="0" algn="ctr" eaLnBrk="0" hangingPunct="0">
              <a:spcBef>
                <a:spcPct val="20000"/>
              </a:spcBef>
              <a:buNone/>
              <a:defRPr sz="2000">
                <a:latin typeface="+mn-lt"/>
              </a:defRPr>
            </a:lvl5pPr>
            <a:lvl6pPr indent="0" algn="ctr" fontAlgn="base">
              <a:spcBef>
                <a:spcPct val="20000"/>
              </a:spcBef>
              <a:spcAft>
                <a:spcPct val="0"/>
              </a:spcAft>
              <a:buNone/>
              <a:defRPr sz="2000">
                <a:latin typeface="+mn-lt"/>
              </a:defRPr>
            </a:lvl6pPr>
            <a:lvl7pPr indent="0" algn="ctr" fontAlgn="base">
              <a:spcBef>
                <a:spcPct val="20000"/>
              </a:spcBef>
              <a:spcAft>
                <a:spcPct val="0"/>
              </a:spcAft>
              <a:buNone/>
              <a:defRPr sz="2000">
                <a:latin typeface="+mn-lt"/>
              </a:defRPr>
            </a:lvl7pPr>
            <a:lvl8pPr indent="0" algn="ctr" fontAlgn="base">
              <a:spcBef>
                <a:spcPct val="20000"/>
              </a:spcBef>
              <a:spcAft>
                <a:spcPct val="0"/>
              </a:spcAft>
              <a:buNone/>
              <a:defRPr sz="2000">
                <a:latin typeface="+mn-lt"/>
              </a:defRPr>
            </a:lvl8pPr>
            <a:lvl9pPr indent="0" algn="ctr" fontAlgn="base">
              <a:spcBef>
                <a:spcPct val="20000"/>
              </a:spcBef>
              <a:spcAft>
                <a:spcPct val="0"/>
              </a:spcAft>
              <a:buNone/>
              <a:defRPr sz="2000">
                <a:latin typeface="+mn-lt"/>
              </a:defRPr>
            </a:lvl9pPr>
          </a:lstStyle>
          <a:p>
            <a:endParaRPr lang="it-IT" dirty="0"/>
          </a:p>
          <a:p>
            <a:endParaRPr lang="it-IT" dirty="0"/>
          </a:p>
          <a:p>
            <a:r>
              <a:rPr lang="it-IT" sz="2500" dirty="0"/>
              <a:t>Nunzio </a:t>
            </a:r>
            <a:r>
              <a:rPr lang="it-IT" sz="2500" dirty="0" smtClean="0"/>
              <a:t>Mastrorocco</a:t>
            </a:r>
            <a:endParaRPr lang="it-IT" sz="2500" dirty="0"/>
          </a:p>
        </p:txBody>
      </p:sp>
      <p:sp>
        <p:nvSpPr>
          <p:cNvPr id="7" name="Text Box 7"/>
          <p:cNvSpPr txBox="1">
            <a:spLocks noChangeArrowheads="1"/>
          </p:cNvSpPr>
          <p:nvPr/>
        </p:nvSpPr>
        <p:spPr bwMode="auto">
          <a:xfrm>
            <a:off x="-844867" y="5862918"/>
            <a:ext cx="65369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1300" b="1" i="1" dirty="0" smtClean="0">
                <a:solidFill>
                  <a:srgbClr val="002060"/>
                </a:solidFill>
                <a:latin typeface="Century Gothic" panose="020B0502020202020204" pitchFamily="34" charset="0"/>
              </a:rPr>
              <a:t>Acquaviva delle Fonti, 14 novembre 2019 </a:t>
            </a:r>
            <a:endParaRPr lang="it-IT" altLang="it-IT" sz="1300" b="1" i="1" dirty="0">
              <a:solidFill>
                <a:srgbClr val="002060"/>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42" y="336260"/>
            <a:ext cx="2994116" cy="117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76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32281" y="0"/>
            <a:ext cx="7448898"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790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6408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5022</TotalTime>
  <Words>1308</Words>
  <Application>Microsoft Office PowerPoint</Application>
  <PresentationFormat>Widescreen</PresentationFormat>
  <Paragraphs>365</Paragraphs>
  <Slides>86</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86</vt:i4>
      </vt:variant>
    </vt:vector>
  </HeadingPairs>
  <TitlesOfParts>
    <vt:vector size="95" baseType="lpstr">
      <vt:lpstr>Apple Chancery</vt:lpstr>
      <vt:lpstr>Arial</vt:lpstr>
      <vt:lpstr>Calibri</vt:lpstr>
      <vt:lpstr>Calibri Light</vt:lpstr>
      <vt:lpstr>Century Gothic</vt:lpstr>
      <vt:lpstr>Garamond</vt:lpstr>
      <vt:lpstr>Pristina</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EUROPROGETTAZIONE</dc:title>
  <dc:creator>andrea rachele fiore</dc:creator>
  <cp:lastModifiedBy>Nunzio Mastrorocco</cp:lastModifiedBy>
  <cp:revision>394</cp:revision>
  <cp:lastPrinted>2019-04-29T12:51:37Z</cp:lastPrinted>
  <dcterms:created xsi:type="dcterms:W3CDTF">2019-04-01T09:31:23Z</dcterms:created>
  <dcterms:modified xsi:type="dcterms:W3CDTF">2019-11-14T12:10:27Z</dcterms:modified>
</cp:coreProperties>
</file>